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57" r:id="rId4"/>
    <p:sldId id="260" r:id="rId5"/>
    <p:sldId id="261" r:id="rId6"/>
    <p:sldId id="262" r:id="rId7"/>
    <p:sldId id="263" r:id="rId8"/>
    <p:sldId id="264" r:id="rId9"/>
    <p:sldId id="265" r:id="rId10"/>
    <p:sldId id="267" r:id="rId11"/>
    <p:sldId id="268" r:id="rId12"/>
    <p:sldId id="266" r:id="rId13"/>
    <p:sldId id="281" r:id="rId14"/>
    <p:sldId id="280" r:id="rId15"/>
    <p:sldId id="282" r:id="rId16"/>
    <p:sldId id="283" r:id="rId17"/>
    <p:sldId id="273" r:id="rId18"/>
    <p:sldId id="279" r:id="rId19"/>
    <p:sldId id="277" r:id="rId20"/>
    <p:sldId id="276" r:id="rId21"/>
    <p:sldId id="278"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840"/>
    <a:srgbClr val="414622"/>
    <a:srgbClr val="3147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94660"/>
  </p:normalViewPr>
  <p:slideViewPr>
    <p:cSldViewPr snapToGrid="0">
      <p:cViewPr varScale="1">
        <p:scale>
          <a:sx n="73" d="100"/>
          <a:sy n="73" d="100"/>
        </p:scale>
        <p:origin x="763" y="72"/>
      </p:cViewPr>
      <p:guideLst/>
    </p:cSldViewPr>
  </p:slideViewPr>
  <p:notesTextViewPr>
    <p:cViewPr>
      <p:scale>
        <a:sx n="1" d="1"/>
        <a:sy n="1" d="1"/>
      </p:scale>
      <p:origin x="0" y="-1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9087F-6EA7-441D-8BB3-B3CE14263E2E}"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8E33C-95BF-4EF6-BE96-E1BA50356B4D}" type="slidenum">
              <a:rPr lang="en-US" smtClean="0"/>
              <a:t>‹#›</a:t>
            </a:fld>
            <a:endParaRPr lang="en-US"/>
          </a:p>
        </p:txBody>
      </p:sp>
    </p:spTree>
    <p:extLst>
      <p:ext uri="{BB962C8B-B14F-4D97-AF65-F5344CB8AC3E}">
        <p14:creationId xmlns:p14="http://schemas.microsoft.com/office/powerpoint/2010/main" val="205158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1" dirty="0">
                <a:solidFill>
                  <a:srgbClr val="0000CC"/>
                </a:solidFill>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văn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Sơn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Tùng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tên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thật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Bùi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Sơn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Tùng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sinh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năm</a:t>
            </a:r>
            <a:r>
              <a:rPr lang="es-ES" sz="1800" dirty="0">
                <a:effectLst/>
                <a:latin typeface="Times New Roman" panose="02020603050405020304" pitchFamily="18" charset="0"/>
                <a:ea typeface="Times New Roman" panose="02020603050405020304" pitchFamily="18" charset="0"/>
              </a:rPr>
              <a:t> 1928 </a:t>
            </a:r>
            <a:r>
              <a:rPr lang="es-ES" sz="1800" dirty="0" err="1">
                <a:effectLst/>
                <a:latin typeface="Times New Roman" panose="02020603050405020304" pitchFamily="18" charset="0"/>
                <a:ea typeface="Times New Roman" panose="02020603050405020304" pitchFamily="18" charset="0"/>
              </a:rPr>
              <a:t>trong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một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đình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nho</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tại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xã</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Diễn</a:t>
            </a:r>
            <a:r>
              <a:rPr lang="es-ES" sz="1800" dirty="0">
                <a:effectLst/>
                <a:latin typeface="Times New Roman" panose="02020603050405020304" pitchFamily="18" charset="0"/>
                <a:ea typeface="Times New Roman" panose="02020603050405020304" pitchFamily="18" charset="0"/>
              </a:rPr>
              <a:t> Kim, </a:t>
            </a:r>
            <a:r>
              <a:rPr lang="es-ES" sz="1800" dirty="0" err="1">
                <a:effectLst/>
                <a:latin typeface="Times New Roman" panose="02020603050405020304" pitchFamily="18" charset="0"/>
                <a:ea typeface="Times New Roman" panose="02020603050405020304" pitchFamily="18" charset="0"/>
              </a:rPr>
              <a:t>huyện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Diễn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Châu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tỉnh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Nghệ</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An</a:t>
            </a:r>
            <a:r>
              <a:rPr lang="es-E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Cây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bút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chuyên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viết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Chủ</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Hồ</a:t>
            </a:r>
            <a:r>
              <a:rPr lang="es-ES" sz="1800" dirty="0">
                <a:effectLst/>
                <a:latin typeface="Times New Roman" panose="02020603050405020304" pitchFamily="18" charset="0"/>
                <a:ea typeface="Times New Roman" panose="02020603050405020304" pitchFamily="18" charset="0"/>
              </a:rPr>
              <a:t> Chí Minh, </a:t>
            </a:r>
            <a:r>
              <a:rPr lang="es-ES" sz="1800" dirty="0" err="1">
                <a:effectLst/>
                <a:latin typeface="Times New Roman" panose="02020603050405020304" pitchFamily="18" charset="0"/>
                <a:ea typeface="Times New Roman" panose="02020603050405020304" pitchFamily="18" charset="0"/>
              </a:rPr>
              <a:t>các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cách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mạng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hiện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đại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cũng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như</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danh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nhân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văn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hóa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của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dân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tộc</a:t>
            </a:r>
            <a:r>
              <a:rPr lang="es-ES"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gn="just"/>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Trong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sự</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nghiệp</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văn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học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của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mình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văn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Sơn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Tùng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đã</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dành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rất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nhiều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thời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tâm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huyết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để</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viết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Chủ</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Hồ</a:t>
            </a:r>
            <a:r>
              <a:rPr lang="es-ES" sz="1800" dirty="0">
                <a:effectLst/>
                <a:latin typeface="Times New Roman" panose="02020603050405020304" pitchFamily="18" charset="0"/>
                <a:ea typeface="Times New Roman" panose="02020603050405020304" pitchFamily="18" charset="0"/>
              </a:rPr>
              <a:t> Chí Minh. </a:t>
            </a:r>
            <a:r>
              <a:rPr lang="es-ES" sz="1800" dirty="0" err="1">
                <a:effectLst/>
                <a:latin typeface="Times New Roman" panose="02020603050405020304" pitchFamily="18" charset="0"/>
                <a:ea typeface="Times New Roman" panose="02020603050405020304" pitchFamily="18" charset="0"/>
              </a:rPr>
              <a:t>Ông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được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đánh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giá</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người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viết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Hồ</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nhiều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nhất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thành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công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nhất</a:t>
            </a:r>
            <a:r>
              <a:rPr lang="es-E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Đến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nay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ông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có</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tới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hơn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chục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phẩm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viết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Hồ</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với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một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hệ</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thống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tư</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liệu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gốc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đình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quê</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hương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tuổi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thơ</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những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mối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quan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hệ</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của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Chủ</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Hồ</a:t>
            </a:r>
            <a:r>
              <a:rPr lang="es-ES" sz="1800" dirty="0">
                <a:effectLst/>
                <a:latin typeface="Times New Roman" panose="02020603050405020304" pitchFamily="18" charset="0"/>
                <a:ea typeface="Times New Roman" panose="02020603050405020304" pitchFamily="18" charset="0"/>
              </a:rPr>
              <a:t> Chí Minh </a:t>
            </a:r>
            <a:r>
              <a:rPr lang="es-ES" sz="1800" dirty="0" err="1">
                <a:effectLst/>
                <a:latin typeface="Times New Roman" panose="02020603050405020304" pitchFamily="18" charset="0"/>
                <a:ea typeface="Times New Roman" panose="02020603050405020304" pitchFamily="18" charset="0"/>
              </a:rPr>
              <a:t>thời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trẻ</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Có</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thể</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kể</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đến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một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số</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phẩm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văn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Sơn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Tùng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viết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Hồ</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như</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Búp</a:t>
            </a:r>
            <a:r>
              <a:rPr lang="es-ES" sz="1800" dirty="0">
                <a:effectLst/>
                <a:latin typeface="Times New Roman" panose="02020603050405020304" pitchFamily="18" charset="0"/>
                <a:ea typeface="Times New Roman" panose="02020603050405020304" pitchFamily="18" charset="0"/>
              </a:rPr>
              <a:t> sen </a:t>
            </a:r>
            <a:r>
              <a:rPr lang="es-ES" sz="1800" dirty="0" err="1">
                <a:effectLst/>
                <a:latin typeface="Times New Roman" panose="02020603050405020304" pitchFamily="18" charset="0"/>
                <a:ea typeface="Times New Roman" panose="02020603050405020304" pitchFamily="18" charset="0"/>
              </a:rPr>
              <a:t>xanh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Từ</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làng</a:t>
            </a:r>
            <a:r>
              <a:rPr lang="es-ES" sz="1800" dirty="0">
                <a:effectLst/>
                <a:latin typeface="Times New Roman" panose="02020603050405020304" pitchFamily="18" charset="0"/>
                <a:ea typeface="Times New Roman" panose="02020603050405020304" pitchFamily="18" charset="0"/>
              </a:rPr>
              <a:t> Sen”, “</a:t>
            </a:r>
            <a:r>
              <a:rPr lang="es-ES" sz="1800" dirty="0" err="1">
                <a:effectLst/>
                <a:latin typeface="Times New Roman" panose="02020603050405020304" pitchFamily="18" charset="0"/>
                <a:ea typeface="Times New Roman" panose="02020603050405020304" pitchFamily="18" charset="0"/>
              </a:rPr>
              <a:t>Thầy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giáo</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Nguyễn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Tất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Thành</a:t>
            </a:r>
            <a:r>
              <a:rPr lang="es-ES" sz="1800" dirty="0">
                <a:effectLst/>
                <a:latin typeface="Times New Roman" panose="02020603050405020304" pitchFamily="18" charset="0"/>
                <a:ea typeface="Times New Roman" panose="02020603050405020304" pitchFamily="18" charset="0"/>
              </a:rPr>
              <a:t> ở </a:t>
            </a:r>
            <a:r>
              <a:rPr lang="es-ES" sz="1800" dirty="0" err="1">
                <a:effectLst/>
                <a:latin typeface="Times New Roman" panose="02020603050405020304" pitchFamily="18" charset="0"/>
                <a:ea typeface="Times New Roman" panose="02020603050405020304" pitchFamily="18" charset="0"/>
              </a:rPr>
              <a:t>trường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Dục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Thanh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Sáng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ánh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tâm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đăng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Hồ</a:t>
            </a:r>
            <a:r>
              <a:rPr lang="es-ES" sz="1800" dirty="0">
                <a:effectLst/>
                <a:latin typeface="Times New Roman" panose="02020603050405020304" pitchFamily="18" charset="0"/>
                <a:ea typeface="Times New Roman" panose="02020603050405020304" pitchFamily="18" charset="0"/>
              </a:rPr>
              <a:t> Chí Minh”, “</a:t>
            </a:r>
            <a:r>
              <a:rPr lang="es-ES" sz="1800" dirty="0" err="1">
                <a:effectLst/>
                <a:latin typeface="Times New Roman" panose="02020603050405020304" pitchFamily="18" charset="0"/>
                <a:ea typeface="Times New Roman" panose="02020603050405020304" pitchFamily="18" charset="0"/>
              </a:rPr>
              <a:t>Bác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Bông</a:t>
            </a:r>
            <a:r>
              <a:rPr lang="es-ES" sz="1800" dirty="0">
                <a:effectLst/>
                <a:latin typeface="Times New Roman" panose="02020603050405020304" pitchFamily="18" charset="0"/>
                <a:ea typeface="Times New Roman" panose="02020603050405020304" pitchFamily="18" charset="0"/>
              </a:rPr>
              <a:t> sen </a:t>
            </a:r>
            <a:r>
              <a:rPr lang="es-ES" sz="1800" dirty="0" err="1">
                <a:effectLst/>
                <a:latin typeface="Times New Roman" panose="02020603050405020304" pitchFamily="18" charset="0"/>
                <a:ea typeface="Times New Roman" panose="02020603050405020304" pitchFamily="18" charset="0"/>
              </a:rPr>
              <a:t>vàng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Bác</a:t>
            </a:r>
            <a:r>
              <a:rPr lang="es-ES" sz="1800" dirty="0">
                <a:effectLst/>
                <a:latin typeface="Times New Roman" panose="02020603050405020304" pitchFamily="18" charset="0"/>
                <a:ea typeface="Times New Roman" panose="02020603050405020304" pitchFamily="18" charset="0"/>
              </a:rPr>
              <a:t> ở </a:t>
            </a:r>
            <a:r>
              <a:rPr lang="es-ES" sz="1800" dirty="0" err="1">
                <a:effectLst/>
                <a:latin typeface="Times New Roman" panose="02020603050405020304" pitchFamily="18" charset="0"/>
                <a:ea typeface="Times New Roman" panose="02020603050405020304" pitchFamily="18" charset="0"/>
              </a:rPr>
              <a:t>nơi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đây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Hoa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râm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bụt</a:t>
            </a:r>
            <a:r>
              <a:rPr lang="es-ES"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88E33C-95BF-4EF6-BE96-E1BA50356B4D}" type="slidenum">
              <a:rPr lang="en-US" smtClean="0"/>
              <a:t>3</a:t>
            </a:fld>
            <a:endParaRPr lang="en-US"/>
          </a:p>
        </p:txBody>
      </p:sp>
    </p:spTree>
    <p:extLst>
      <p:ext uri="{BB962C8B-B14F-4D97-AF65-F5344CB8AC3E}">
        <p14:creationId xmlns:p14="http://schemas.microsoft.com/office/powerpoint/2010/main" val="298090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err="1">
                <a:effectLst/>
                <a:latin typeface="Times New Roman" panose="02020603050405020304" pitchFamily="18" charset="0"/>
                <a:ea typeface="Times New Roman" panose="02020603050405020304" pitchFamily="18" charset="0"/>
              </a:rPr>
              <a:t>Trong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sự</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nghiệp</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cầm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bút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ông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đã</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xuất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bản</a:t>
            </a:r>
            <a:r>
              <a:rPr lang="es-ES" sz="1800" dirty="0">
                <a:effectLst/>
                <a:latin typeface="Times New Roman" panose="02020603050405020304" pitchFamily="18" charset="0"/>
                <a:ea typeface="Times New Roman" panose="02020603050405020304" pitchFamily="18" charset="0"/>
              </a:rPr>
              <a:t> 16 </a:t>
            </a:r>
            <a:r>
              <a:rPr lang="es-ES" sz="1800" dirty="0" err="1">
                <a:effectLst/>
                <a:latin typeface="Times New Roman" panose="02020603050405020304" pitchFamily="18" charset="0"/>
                <a:ea typeface="Times New Roman" panose="02020603050405020304" pitchFamily="18" charset="0"/>
              </a:rPr>
              <a:t>tác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phẩm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bao</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gồm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tiểu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thuyết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truyện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ngắn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truyện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dài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ký</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bản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phim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truyện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tranh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Tiêu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biểu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hơn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cả</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cuốn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tiểu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thuyết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Búp</a:t>
            </a:r>
            <a:r>
              <a:rPr lang="es-ES" sz="1800" dirty="0">
                <a:effectLst/>
                <a:latin typeface="Times New Roman" panose="02020603050405020304" pitchFamily="18" charset="0"/>
                <a:ea typeface="Times New Roman" panose="02020603050405020304" pitchFamily="18" charset="0"/>
              </a:rPr>
              <a:t> sen </a:t>
            </a:r>
            <a:r>
              <a:rPr lang="es-ES" sz="1800" dirty="0" err="1">
                <a:effectLst/>
                <a:latin typeface="Times New Roman" panose="02020603050405020304" pitchFamily="18" charset="0"/>
                <a:ea typeface="Times New Roman" panose="02020603050405020304" pitchFamily="18" charset="0"/>
              </a:rPr>
              <a:t>xanh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ra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mắt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năm</a:t>
            </a:r>
            <a:r>
              <a:rPr lang="es-ES" sz="1800" dirty="0">
                <a:effectLst/>
                <a:latin typeface="Times New Roman" panose="02020603050405020304" pitchFamily="18" charset="0"/>
                <a:ea typeface="Times New Roman" panose="02020603050405020304" pitchFamily="18" charset="0"/>
              </a:rPr>
              <a:t> 1982 </a:t>
            </a:r>
            <a:r>
              <a:rPr lang="es-ES" sz="1800" dirty="0" err="1">
                <a:effectLst/>
                <a:latin typeface="Times New Roman" panose="02020603050405020304" pitchFamily="18" charset="0"/>
                <a:ea typeface="Times New Roman" panose="02020603050405020304" pitchFamily="18" charset="0"/>
              </a:rPr>
              <a:t>là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tiểu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thuyết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sử</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đầu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tiên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viết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một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cách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trọn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vẹn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về</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thời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niên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thiếu</a:t>
            </a:r>
            <a:r>
              <a:rPr lang="es-ES" sz="1800" dirty="0">
                <a:effectLst/>
                <a:latin typeface="Times New Roman" panose="02020603050405020304" pitchFamily="18" charset="0"/>
                <a:ea typeface="Times New Roman" panose="02020603050405020304" pitchFamily="18" charset="0"/>
              </a:rPr>
              <a:t> cho </a:t>
            </a:r>
            <a:r>
              <a:rPr lang="es-ES" sz="1800" dirty="0" err="1">
                <a:effectLst/>
                <a:latin typeface="Times New Roman" panose="02020603050405020304" pitchFamily="18" charset="0"/>
                <a:ea typeface="Times New Roman" panose="02020603050405020304" pitchFamily="18" charset="0"/>
              </a:rPr>
              <a:t>đến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khi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ra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tìm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đường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cứu</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nước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của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Hồ</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Chủ</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tịch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Đây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tác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phẩm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tâm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huyết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nhất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nhà</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văn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Sơn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Tùng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kính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dâng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lên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vị</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lãnh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tụ</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vĩ</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đại</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của</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dân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tộc</a:t>
            </a:r>
            <a:r>
              <a:rPr lang="es-ES" sz="1800" dirty="0">
                <a:effectLst/>
                <a:latin typeface="Times New Roman" panose="02020603050405020304" pitchFamily="18" charset="0"/>
                <a:ea typeface="Times New Roman" panose="02020603050405020304" pitchFamily="18" charset="0"/>
              </a:rPr>
              <a:t>.</a:t>
            </a:r>
            <a:r>
              <a:rPr lang="es-ES" sz="1800" dirty="0">
                <a:solidFill>
                  <a:srgbClr val="212529"/>
                </a:solidFill>
                <a:effectLst/>
                <a:latin typeface="Arial" panose="020B060402020202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0688E33C-95BF-4EF6-BE96-E1BA50356B4D}" type="slidenum">
              <a:rPr lang="en-US" smtClean="0"/>
              <a:t>4</a:t>
            </a:fld>
            <a:endParaRPr lang="en-US"/>
          </a:p>
        </p:txBody>
      </p:sp>
    </p:spTree>
    <p:extLst>
      <p:ext uri="{BB962C8B-B14F-4D97-AF65-F5344CB8AC3E}">
        <p14:creationId xmlns:p14="http://schemas.microsoft.com/office/powerpoint/2010/main" val="332604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solidFill>
                  <a:srgbClr val="000000"/>
                </a:solidFill>
                <a:effectLst/>
                <a:latin typeface="Times New Roman" panose="02020603050405020304" pitchFamily="18" charset="0"/>
                <a:ea typeface="Times New Roman" panose="02020603050405020304" pitchFamily="18" charset="0"/>
              </a:rPr>
              <a:t>Những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lời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nhận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xét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của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cậu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bé</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vừa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có</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sự</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hồn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nhiên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đáng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yêu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đúng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lứa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tuổi</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vừa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xác</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đáng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đúng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đắn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sâu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sắc</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Những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nhận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định</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của</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cậu</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bé</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Côn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đã</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khiến</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cho</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ông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cụ</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Phó</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bảng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có</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chút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sững</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rPr>
              <a:t>sờ</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0688E33C-95BF-4EF6-BE96-E1BA50356B4D}" type="slidenum">
              <a:rPr lang="en-US" smtClean="0"/>
              <a:t>17</a:t>
            </a:fld>
            <a:endParaRPr lang="en-US"/>
          </a:p>
        </p:txBody>
      </p:sp>
    </p:spTree>
    <p:extLst>
      <p:ext uri="{BB962C8B-B14F-4D97-AF65-F5344CB8AC3E}">
        <p14:creationId xmlns:p14="http://schemas.microsoft.com/office/powerpoint/2010/main" val="151112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rgbClr val="000000"/>
                </a:solidFill>
                <a:effectLst/>
                <a:latin typeface="Times New Roman" panose="02020603050405020304" pitchFamily="18" charset="0"/>
                <a:ea typeface="Calibri" panose="020F0502020204030204" pitchFamily="34" charset="0"/>
              </a:rPr>
              <a:t>Cậu bé Côn đã rất tinh tế khi phát hiện ra một nghịch lí. Nghịch lí này đã để lại cho ba cha con những suy ngẫm về cuộc đời. Phải chăng cuộc đời đa diện, nhiều chiều, những gì chúng ta thấy, nghĩ là đúng đắn chưa chắc đã được coi trọng; những gì chúng ta nghĩ nó là xấu lại được tôn vinh? Phải chăng đúng, sai, tốt, xấu là do suy nghĩ của con người mà ra?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88E33C-95BF-4EF6-BE96-E1BA50356B4D}" type="slidenum">
              <a:rPr lang="en-US" smtClean="0"/>
              <a:t>18</a:t>
            </a:fld>
            <a:endParaRPr lang="en-US"/>
          </a:p>
        </p:txBody>
      </p:sp>
    </p:spTree>
    <p:extLst>
      <p:ext uri="{BB962C8B-B14F-4D97-AF65-F5344CB8AC3E}">
        <p14:creationId xmlns:p14="http://schemas.microsoft.com/office/powerpoint/2010/main" val="109663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rgbClr val="000000"/>
                </a:solidFill>
                <a:effectLst/>
                <a:latin typeface="Times New Roman" panose="02020603050405020304" pitchFamily="18" charset="0"/>
                <a:ea typeface="Calibri" panose="020F0502020204030204" pitchFamily="34" charset="0"/>
              </a:rPr>
              <a:t>Cậu bé Côn đã rất tinh tế khi phát hiện ra một nghịch lí. Nghịch lí này đã để lại cho ba cha con những suy ngẫm về cuộc đời. Phải chăng cuộc đời đa diện, nhiều chiều, những gì chúng ta thấy, nghĩ là đúng đắn chưa chắc đã được coi trọng; những gì chúng ta nghĩ nó là xấu lại được tôn vinh? Phải chăng đúng, sai, tốt, xấu là do suy nghĩ của con người mà ra?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88E33C-95BF-4EF6-BE96-E1BA50356B4D}" type="slidenum">
              <a:rPr lang="en-US" smtClean="0"/>
              <a:t>19</a:t>
            </a:fld>
            <a:endParaRPr lang="en-US"/>
          </a:p>
        </p:txBody>
      </p:sp>
    </p:spTree>
    <p:extLst>
      <p:ext uri="{BB962C8B-B14F-4D97-AF65-F5344CB8AC3E}">
        <p14:creationId xmlns:p14="http://schemas.microsoft.com/office/powerpoint/2010/main" val="211289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dirty="0"/>
              <a:t>Cụ Phó bảng giải đáp những thắc mắc của Côn qua những câu chuyện mang màu sắc hư cấu kì ảo nhưng chứa đựng trong đó những giá trị cao đẹp, niềm tin, ước vọng của nhân dân </a:t>
            </a:r>
            <a:endParaRPr lang="en-US" dirty="0"/>
          </a:p>
        </p:txBody>
      </p:sp>
      <p:sp>
        <p:nvSpPr>
          <p:cNvPr id="4" name="Slide Number Placeholder 3"/>
          <p:cNvSpPr>
            <a:spLocks noGrp="1"/>
          </p:cNvSpPr>
          <p:nvPr>
            <p:ph type="sldNum" sz="quarter" idx="5"/>
          </p:nvPr>
        </p:nvSpPr>
        <p:spPr/>
        <p:txBody>
          <a:bodyPr/>
          <a:lstStyle/>
          <a:p>
            <a:fld id="{0688E33C-95BF-4EF6-BE96-E1BA50356B4D}" type="slidenum">
              <a:rPr lang="en-US" smtClean="0"/>
              <a:t>20</a:t>
            </a:fld>
            <a:endParaRPr lang="en-US"/>
          </a:p>
        </p:txBody>
      </p:sp>
    </p:spTree>
    <p:extLst>
      <p:ext uri="{BB962C8B-B14F-4D97-AF65-F5344CB8AC3E}">
        <p14:creationId xmlns:p14="http://schemas.microsoft.com/office/powerpoint/2010/main" val="180107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dirty="0"/>
              <a:t>Cụ Phó bảng giải đáp những thắc mắc của Côn qua những câu chuyện mang màu sắc hư cấu kì ảo nhưng chứa đựng trong đó những giá trị cao đẹp, niềm tin, ước vọng của nhân dân </a:t>
            </a:r>
            <a:endParaRPr lang="en-US" dirty="0"/>
          </a:p>
        </p:txBody>
      </p:sp>
      <p:sp>
        <p:nvSpPr>
          <p:cNvPr id="4" name="Slide Number Placeholder 3"/>
          <p:cNvSpPr>
            <a:spLocks noGrp="1"/>
          </p:cNvSpPr>
          <p:nvPr>
            <p:ph type="sldNum" sz="quarter" idx="5"/>
          </p:nvPr>
        </p:nvSpPr>
        <p:spPr/>
        <p:txBody>
          <a:bodyPr/>
          <a:lstStyle/>
          <a:p>
            <a:fld id="{0688E33C-95BF-4EF6-BE96-E1BA50356B4D}" type="slidenum">
              <a:rPr lang="en-US" smtClean="0"/>
              <a:t>21</a:t>
            </a:fld>
            <a:endParaRPr lang="en-US"/>
          </a:p>
        </p:txBody>
      </p:sp>
    </p:spTree>
    <p:extLst>
      <p:ext uri="{BB962C8B-B14F-4D97-AF65-F5344CB8AC3E}">
        <p14:creationId xmlns:p14="http://schemas.microsoft.com/office/powerpoint/2010/main" val="369942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C944-286A-BB2F-87F9-5073170B5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A1A183-40A1-CBB3-D43A-D6B3214C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14F31-D472-80B8-E305-34877D68E7D8}"/>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5" name="Footer Placeholder 4">
            <a:extLst>
              <a:ext uri="{FF2B5EF4-FFF2-40B4-BE49-F238E27FC236}">
                <a16:creationId xmlns:a16="http://schemas.microsoft.com/office/drawing/2014/main" id="{693B19B9-657B-99B4-7609-C46892CE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5FD55-940F-426F-C214-6D523D637C32}"/>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105010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B01F-A5FD-0AD1-9957-15C2B66635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DEC140-28C9-BB83-FECF-6752B9C7A0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A9D79-768B-507C-DCF2-CFC8B518FC85}"/>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5" name="Footer Placeholder 4">
            <a:extLst>
              <a:ext uri="{FF2B5EF4-FFF2-40B4-BE49-F238E27FC236}">
                <a16:creationId xmlns:a16="http://schemas.microsoft.com/office/drawing/2014/main" id="{9EABACDB-A137-0C30-5727-9D60649C8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FA1F7-BB0A-78B4-19AF-772CF68D4C89}"/>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386859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8D415-E36F-AAA5-8F49-E00AA50A1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B31B7F-5430-2A29-6D50-51E170A62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C5B4F-1A04-16D1-8829-791277FBB7B8}"/>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5" name="Footer Placeholder 4">
            <a:extLst>
              <a:ext uri="{FF2B5EF4-FFF2-40B4-BE49-F238E27FC236}">
                <a16:creationId xmlns:a16="http://schemas.microsoft.com/office/drawing/2014/main" id="{859BBA84-AECD-34BB-12DB-4FE0ABF94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68656-5FF6-AD0C-0446-5812E9689346}"/>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379077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85D3-946F-3760-F154-09FCBD3AA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769C9-E6E4-2062-B2BC-535154D7B8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BD102-5D1B-FE5E-3211-F52644545752}"/>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5" name="Footer Placeholder 4">
            <a:extLst>
              <a:ext uri="{FF2B5EF4-FFF2-40B4-BE49-F238E27FC236}">
                <a16:creationId xmlns:a16="http://schemas.microsoft.com/office/drawing/2014/main" id="{8CE2D467-2DAD-57F8-14FD-FF01FFFA1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30FF7-50D6-4921-9895-0ABF1CA67C96}"/>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50016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C5BA-3F36-6196-6077-9113C3B4FB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365B86-D866-8AA5-5B66-98669EF4F0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A45D5-C9D6-713F-A66B-5176691E0A23}"/>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5" name="Footer Placeholder 4">
            <a:extLst>
              <a:ext uri="{FF2B5EF4-FFF2-40B4-BE49-F238E27FC236}">
                <a16:creationId xmlns:a16="http://schemas.microsoft.com/office/drawing/2014/main" id="{B42851B6-7E11-C17C-2D5F-1CD00804E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68761-C4CB-6EB9-C2B3-F92DEDD63EAD}"/>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200571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05A0-9BDD-1E87-5042-684EF090B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04D5E-0E00-9D12-1E5B-226F028129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A8B77-6883-A2FA-BC2C-755C3D2B2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31D551-A16C-1713-9C0F-1C214BC69B65}"/>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6" name="Footer Placeholder 5">
            <a:extLst>
              <a:ext uri="{FF2B5EF4-FFF2-40B4-BE49-F238E27FC236}">
                <a16:creationId xmlns:a16="http://schemas.microsoft.com/office/drawing/2014/main" id="{CA9AEEFF-EB13-B470-9FE5-DB46A93A6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B3288-4AC2-32C9-C64D-A59E9B6557D0}"/>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39383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C4CB-5634-2C7E-ACF9-6402D75C8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EE71E9-1E08-8420-9504-F1A620D6C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DBC26F-9A34-E0B2-0949-C5C42487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DF5C7-8DA6-339C-7577-6BE0CAFE5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406ACE-A6DD-D2A0-8659-B1ACF17F41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0F10F-8FB3-BBA0-B092-F3734960662C}"/>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8" name="Footer Placeholder 7">
            <a:extLst>
              <a:ext uri="{FF2B5EF4-FFF2-40B4-BE49-F238E27FC236}">
                <a16:creationId xmlns:a16="http://schemas.microsoft.com/office/drawing/2014/main" id="{00E6DDCC-D762-575A-3A8A-8B56B82FF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80239-AF61-9810-DC1B-54608B58D9F3}"/>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169960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64B3-0DEF-A366-3974-F8B6F41A50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54FB79-76CF-4617-660A-98196963AB10}"/>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4" name="Footer Placeholder 3">
            <a:extLst>
              <a:ext uri="{FF2B5EF4-FFF2-40B4-BE49-F238E27FC236}">
                <a16:creationId xmlns:a16="http://schemas.microsoft.com/office/drawing/2014/main" id="{B774438F-21E3-E737-E62C-C2AE4511C0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C8EC8A-A15D-6DE1-5634-9A26C5FE3A90}"/>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42240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06617-0584-0D14-99CF-A70E741A43C3}"/>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3" name="Footer Placeholder 2">
            <a:extLst>
              <a:ext uri="{FF2B5EF4-FFF2-40B4-BE49-F238E27FC236}">
                <a16:creationId xmlns:a16="http://schemas.microsoft.com/office/drawing/2014/main" id="{5C4D5D0B-ACD2-1D22-23EB-DD1DB2617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03255-3EEA-3EBA-9C00-4EB2E21B43B2}"/>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99630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2EBE-485E-F12C-8DDF-BDDA71619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BCE6E-6891-DE6B-F8FA-4D208804C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7B19D-E25C-B582-9A1B-40B7778E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6A5CA-0294-5BE6-A392-42F1C2C3C5D7}"/>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6" name="Footer Placeholder 5">
            <a:extLst>
              <a:ext uri="{FF2B5EF4-FFF2-40B4-BE49-F238E27FC236}">
                <a16:creationId xmlns:a16="http://schemas.microsoft.com/office/drawing/2014/main" id="{D824D462-DC51-6B00-32F4-DB2645DBD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1D8D5-A840-0F1F-C98C-EE6424D3B076}"/>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78139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122D-8100-169B-F040-0F5F6B684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7C9280-FEB7-29B7-47EA-A07BB7EE5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1A1DCE-A25D-D8C7-DEF9-BA6AF016B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A3D4F-D1AA-9EB9-489C-92451BB703E2}"/>
              </a:ext>
            </a:extLst>
          </p:cNvPr>
          <p:cNvSpPr>
            <a:spLocks noGrp="1"/>
          </p:cNvSpPr>
          <p:nvPr>
            <p:ph type="dt" sz="half" idx="10"/>
          </p:nvPr>
        </p:nvSpPr>
        <p:spPr/>
        <p:txBody>
          <a:bodyPr/>
          <a:lstStyle/>
          <a:p>
            <a:fld id="{8CCDC0D7-A6F9-4AE3-B9F8-710D01382CCA}" type="datetimeFigureOut">
              <a:rPr lang="en-US" smtClean="0"/>
              <a:t>9/25/2024</a:t>
            </a:fld>
            <a:endParaRPr lang="en-US"/>
          </a:p>
        </p:txBody>
      </p:sp>
      <p:sp>
        <p:nvSpPr>
          <p:cNvPr id="6" name="Footer Placeholder 5">
            <a:extLst>
              <a:ext uri="{FF2B5EF4-FFF2-40B4-BE49-F238E27FC236}">
                <a16:creationId xmlns:a16="http://schemas.microsoft.com/office/drawing/2014/main" id="{FC52968D-E234-55AA-C1A6-27FCFEF4E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FBB5D-A702-CF24-A09E-8FD0944572D5}"/>
              </a:ext>
            </a:extLst>
          </p:cNvPr>
          <p:cNvSpPr>
            <a:spLocks noGrp="1"/>
          </p:cNvSpPr>
          <p:nvPr>
            <p:ph type="sldNum" sz="quarter" idx="12"/>
          </p:nvPr>
        </p:nvSpPr>
        <p:spPr/>
        <p:txBody>
          <a:bodyPr/>
          <a:lstStyle/>
          <a:p>
            <a:fld id="{0A0A31C2-997A-4170-9620-BDD32683B3CB}" type="slidenum">
              <a:rPr lang="en-US" smtClean="0"/>
              <a:t>‹#›</a:t>
            </a:fld>
            <a:endParaRPr lang="en-US"/>
          </a:p>
        </p:txBody>
      </p:sp>
    </p:spTree>
    <p:extLst>
      <p:ext uri="{BB962C8B-B14F-4D97-AF65-F5344CB8AC3E}">
        <p14:creationId xmlns:p14="http://schemas.microsoft.com/office/powerpoint/2010/main" val="20740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F1DD4-3E85-F8FC-D850-D90F04BA5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61A207-B733-FFE8-83A6-0B69B23BA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7CAC6-D7B2-808D-B53C-1D5F9C4FFA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DC0D7-A6F9-4AE3-B9F8-710D01382CCA}" type="datetimeFigureOut">
              <a:rPr lang="en-US" smtClean="0"/>
              <a:t>9/25/2024</a:t>
            </a:fld>
            <a:endParaRPr lang="en-US"/>
          </a:p>
        </p:txBody>
      </p:sp>
      <p:sp>
        <p:nvSpPr>
          <p:cNvPr id="5" name="Footer Placeholder 4">
            <a:extLst>
              <a:ext uri="{FF2B5EF4-FFF2-40B4-BE49-F238E27FC236}">
                <a16:creationId xmlns:a16="http://schemas.microsoft.com/office/drawing/2014/main" id="{3C527141-D6B4-925B-A5FD-3C689CDFA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F90C9A-4CC2-B31C-3EAB-A158CD15E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A31C2-997A-4170-9620-BDD32683B3CB}" type="slidenum">
              <a:rPr lang="en-US" smtClean="0"/>
              <a:t>‹#›</a:t>
            </a:fld>
            <a:endParaRPr lang="en-US"/>
          </a:p>
        </p:txBody>
      </p:sp>
    </p:spTree>
    <p:extLst>
      <p:ext uri="{BB962C8B-B14F-4D97-AF65-F5344CB8AC3E}">
        <p14:creationId xmlns:p14="http://schemas.microsoft.com/office/powerpoint/2010/main" val="329882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pixabay.com/en/chalkboard-blackboard-whiteboard-34694/" TargetMode="External"/><Relationship Id="rId5" Type="http://schemas.openxmlformats.org/officeDocument/2006/relationships/image" Target="../media/image14.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2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993B9-BD4F-C6B2-4A50-992D1B90BEF2}"/>
              </a:ext>
            </a:extLst>
          </p:cNvPr>
          <p:cNvSpPr txBox="1"/>
          <p:nvPr/>
        </p:nvSpPr>
        <p:spPr>
          <a:xfrm>
            <a:off x="1177158" y="972262"/>
            <a:ext cx="5717627" cy="646331"/>
          </a:xfrm>
          <a:prstGeom prst="rect">
            <a:avLst/>
          </a:prstGeom>
          <a:noFill/>
        </p:spPr>
        <p:txBody>
          <a:bodyPr wrap="square" rtlCol="0">
            <a:spAutoFit/>
          </a:bodyPr>
          <a:lstStyle/>
          <a:p>
            <a:r>
              <a:rPr lang="en-US" sz="3600" dirty="0">
                <a:latin typeface="Bahnschrift SemiBold" panose="020B0502040204020203" pitchFamily="34" charset="0"/>
              </a:rPr>
              <a:t>TIẾT 11, 12: </a:t>
            </a:r>
            <a:r>
              <a:rPr lang="en-US" sz="3600" dirty="0" err="1">
                <a:latin typeface="Bahnschrift SemiBold" panose="020B0502040204020203" pitchFamily="34" charset="0"/>
              </a:rPr>
              <a:t>Thực</a:t>
            </a:r>
            <a:r>
              <a:rPr lang="en-US" sz="3600" dirty="0">
                <a:latin typeface="Bahnschrift SemiBold" panose="020B0502040204020203" pitchFamily="34" charset="0"/>
              </a:rPr>
              <a:t> </a:t>
            </a:r>
            <a:r>
              <a:rPr lang="en-US" sz="3600" dirty="0" err="1">
                <a:latin typeface="Bahnschrift SemiBold" panose="020B0502040204020203" pitchFamily="34" charset="0"/>
              </a:rPr>
              <a:t>hành</a:t>
            </a:r>
            <a:r>
              <a:rPr lang="en-US" sz="3600" dirty="0">
                <a:latin typeface="Bahnschrift SemiBold" panose="020B0502040204020203" pitchFamily="34" charset="0"/>
              </a:rPr>
              <a:t> </a:t>
            </a:r>
            <a:r>
              <a:rPr lang="en-US" sz="3600" dirty="0" err="1">
                <a:latin typeface="Bahnschrift SemiBold" panose="020B0502040204020203" pitchFamily="34" charset="0"/>
              </a:rPr>
              <a:t>đọc</a:t>
            </a:r>
            <a:endParaRPr lang="en-US" sz="3600" dirty="0">
              <a:latin typeface="Bahnschrift SemiBold" panose="020B0502040204020203" pitchFamily="34" charset="0"/>
            </a:endParaRPr>
          </a:p>
        </p:txBody>
      </p:sp>
      <p:sp>
        <p:nvSpPr>
          <p:cNvPr id="3" name="TextBox 2">
            <a:extLst>
              <a:ext uri="{FF2B5EF4-FFF2-40B4-BE49-F238E27FC236}">
                <a16:creationId xmlns:a16="http://schemas.microsoft.com/office/drawing/2014/main" id="{53554681-0592-A900-F37E-CD1A3741E9D1}"/>
              </a:ext>
            </a:extLst>
          </p:cNvPr>
          <p:cNvSpPr txBox="1"/>
          <p:nvPr/>
        </p:nvSpPr>
        <p:spPr>
          <a:xfrm>
            <a:off x="662151" y="1660633"/>
            <a:ext cx="8986346" cy="1446550"/>
          </a:xfrm>
          <a:prstGeom prst="rect">
            <a:avLst/>
          </a:prstGeom>
          <a:noFill/>
        </p:spPr>
        <p:txBody>
          <a:bodyPr wrap="square" rtlCol="0">
            <a:spAutoFit/>
          </a:bodyPr>
          <a:lstStyle/>
          <a:p>
            <a:r>
              <a:rPr lang="en-US" sz="8800" dirty="0">
                <a:solidFill>
                  <a:schemeClr val="accent6">
                    <a:lumMod val="50000"/>
                  </a:schemeClr>
                </a:solidFill>
                <a:latin typeface="UTM Ong Do Gia" panose="02040603050506020204" pitchFamily="18" charset="0"/>
              </a:rPr>
              <a:t>DỌC ĐƯỜNG XỨ NGHỆ</a:t>
            </a:r>
          </a:p>
        </p:txBody>
      </p:sp>
      <p:sp>
        <p:nvSpPr>
          <p:cNvPr id="4" name="TextBox 3">
            <a:extLst>
              <a:ext uri="{FF2B5EF4-FFF2-40B4-BE49-F238E27FC236}">
                <a16:creationId xmlns:a16="http://schemas.microsoft.com/office/drawing/2014/main" id="{07663436-2045-8EF1-0815-B7C2A524C3C7}"/>
              </a:ext>
            </a:extLst>
          </p:cNvPr>
          <p:cNvSpPr txBox="1"/>
          <p:nvPr/>
        </p:nvSpPr>
        <p:spPr>
          <a:xfrm>
            <a:off x="6894785" y="2795280"/>
            <a:ext cx="4529960" cy="769441"/>
          </a:xfrm>
          <a:prstGeom prst="rect">
            <a:avLst/>
          </a:prstGeom>
          <a:noFill/>
        </p:spPr>
        <p:txBody>
          <a:bodyPr wrap="square" rtlCol="0">
            <a:spAutoFit/>
          </a:bodyPr>
          <a:lstStyle/>
          <a:p>
            <a:r>
              <a:rPr lang="en-US" sz="4400" dirty="0">
                <a:solidFill>
                  <a:schemeClr val="accent6">
                    <a:lumMod val="50000"/>
                  </a:schemeClr>
                </a:solidFill>
                <a:latin typeface="UTM Ong Do Gia" panose="02040603050506020204" pitchFamily="18" charset="0"/>
              </a:rPr>
              <a:t>-</a:t>
            </a:r>
            <a:r>
              <a:rPr lang="en-US" sz="4400" dirty="0" err="1">
                <a:solidFill>
                  <a:schemeClr val="accent6">
                    <a:lumMod val="50000"/>
                  </a:schemeClr>
                </a:solidFill>
                <a:latin typeface="UTM Ong Do Gia" panose="02040603050506020204" pitchFamily="18" charset="0"/>
              </a:rPr>
              <a:t>Sơn</a:t>
            </a:r>
            <a:r>
              <a:rPr lang="en-US" sz="4400" dirty="0">
                <a:solidFill>
                  <a:schemeClr val="accent6">
                    <a:lumMod val="50000"/>
                  </a:schemeClr>
                </a:solidFill>
                <a:latin typeface="UTM Ong Do Gia" panose="02040603050506020204" pitchFamily="18" charset="0"/>
              </a:rPr>
              <a:t> </a:t>
            </a:r>
            <a:r>
              <a:rPr lang="en-US" sz="4400" dirty="0" err="1">
                <a:solidFill>
                  <a:schemeClr val="accent6">
                    <a:lumMod val="50000"/>
                  </a:schemeClr>
                </a:solidFill>
                <a:latin typeface="UTM Ong Do Gia" panose="02040603050506020204" pitchFamily="18" charset="0"/>
              </a:rPr>
              <a:t>Tùng</a:t>
            </a:r>
            <a:r>
              <a:rPr lang="en-US" sz="4400" dirty="0">
                <a:solidFill>
                  <a:schemeClr val="accent6">
                    <a:lumMod val="50000"/>
                  </a:schemeClr>
                </a:solidFill>
                <a:latin typeface="UTM Ong Do Gia" panose="02040603050506020204" pitchFamily="18" charset="0"/>
              </a:rPr>
              <a:t>-</a:t>
            </a:r>
          </a:p>
        </p:txBody>
      </p:sp>
    </p:spTree>
    <p:extLst>
      <p:ext uri="{BB962C8B-B14F-4D97-AF65-F5344CB8AC3E}">
        <p14:creationId xmlns:p14="http://schemas.microsoft.com/office/powerpoint/2010/main" val="2533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3CE6FF-571A-3B10-3577-F6FE2B83054D}"/>
              </a:ext>
            </a:extLst>
          </p:cNvPr>
          <p:cNvSpPr/>
          <p:nvPr/>
        </p:nvSpPr>
        <p:spPr>
          <a:xfrm>
            <a:off x="646386" y="331077"/>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II. TÌM HIỂU CHI TIẾT</a:t>
            </a:r>
          </a:p>
        </p:txBody>
      </p:sp>
      <p:sp>
        <p:nvSpPr>
          <p:cNvPr id="3" name="TextBox 2">
            <a:extLst>
              <a:ext uri="{FF2B5EF4-FFF2-40B4-BE49-F238E27FC236}">
                <a16:creationId xmlns:a16="http://schemas.microsoft.com/office/drawing/2014/main" id="{3A98A111-BE93-BE7D-7384-9F8460A03B54}"/>
              </a:ext>
            </a:extLst>
          </p:cNvPr>
          <p:cNvSpPr txBox="1"/>
          <p:nvPr/>
        </p:nvSpPr>
        <p:spPr>
          <a:xfrm>
            <a:off x="819807" y="1671145"/>
            <a:ext cx="4240923" cy="1384995"/>
          </a:xfrm>
          <a:prstGeom prst="rect">
            <a:avLst/>
          </a:prstGeom>
          <a:noFill/>
        </p:spPr>
        <p:txBody>
          <a:bodyPr wrap="square" rtlCol="0">
            <a:spAutoFit/>
          </a:bodyPr>
          <a:lstStyle/>
          <a:p>
            <a:pPr algn="just"/>
            <a:r>
              <a:rPr lang="en-US" sz="2800" b="1" dirty="0" err="1"/>
              <a:t>Nêu</a:t>
            </a:r>
            <a:r>
              <a:rPr lang="en-US" sz="2800" b="1" dirty="0"/>
              <a:t> </a:t>
            </a:r>
            <a:r>
              <a:rPr lang="en-US" sz="2800" b="1" dirty="0" err="1"/>
              <a:t>tên</a:t>
            </a:r>
            <a:r>
              <a:rPr lang="en-US" sz="2800" b="1" dirty="0"/>
              <a:t> </a:t>
            </a:r>
            <a:r>
              <a:rPr lang="en-US" sz="2800" b="1" dirty="0" err="1"/>
              <a:t>các</a:t>
            </a:r>
            <a:r>
              <a:rPr lang="en-US" sz="2800" b="1" dirty="0"/>
              <a:t> </a:t>
            </a:r>
            <a:r>
              <a:rPr lang="en-US" sz="2800" b="1" dirty="0" err="1"/>
              <a:t>địa</a:t>
            </a:r>
            <a:r>
              <a:rPr lang="en-US" sz="2800" b="1" dirty="0"/>
              <a:t> </a:t>
            </a:r>
            <a:r>
              <a:rPr lang="en-US" sz="2800" b="1" dirty="0" err="1"/>
              <a:t>danh</a:t>
            </a:r>
            <a:r>
              <a:rPr lang="en-US" sz="2800" b="1" dirty="0"/>
              <a:t> </a:t>
            </a:r>
            <a:r>
              <a:rPr lang="en-US" sz="2800" b="1" dirty="0" err="1"/>
              <a:t>gia</a:t>
            </a:r>
            <a:r>
              <a:rPr lang="en-US" sz="2800" b="1" dirty="0"/>
              <a:t> </a:t>
            </a:r>
            <a:r>
              <a:rPr lang="en-US" sz="2800" b="1" dirty="0" err="1"/>
              <a:t>đình</a:t>
            </a:r>
            <a:r>
              <a:rPr lang="en-US" sz="2800" b="1" dirty="0"/>
              <a:t> </a:t>
            </a:r>
            <a:r>
              <a:rPr lang="en-US" sz="2800" b="1" dirty="0" err="1"/>
              <a:t>cậu</a:t>
            </a:r>
            <a:r>
              <a:rPr lang="en-US" sz="2800" b="1" dirty="0"/>
              <a:t> </a:t>
            </a:r>
            <a:r>
              <a:rPr lang="en-US" sz="2800" b="1" dirty="0" err="1"/>
              <a:t>bé</a:t>
            </a:r>
            <a:r>
              <a:rPr lang="en-US" sz="2800" b="1" dirty="0"/>
              <a:t> </a:t>
            </a:r>
            <a:r>
              <a:rPr lang="en-US" sz="2800" b="1" dirty="0" err="1"/>
              <a:t>Côn</a:t>
            </a:r>
            <a:r>
              <a:rPr lang="en-US" sz="2800" b="1" dirty="0"/>
              <a:t> </a:t>
            </a:r>
            <a:r>
              <a:rPr lang="en-US" sz="2800" b="1" dirty="0" err="1"/>
              <a:t>tới</a:t>
            </a:r>
            <a:r>
              <a:rPr lang="en-US" sz="2800" b="1" dirty="0"/>
              <a:t> </a:t>
            </a:r>
            <a:r>
              <a:rPr lang="en-US" sz="2800" b="1" dirty="0" err="1"/>
              <a:t>thăm</a:t>
            </a:r>
            <a:r>
              <a:rPr lang="en-US" sz="2800" b="1" dirty="0"/>
              <a:t> </a:t>
            </a:r>
            <a:r>
              <a:rPr lang="en-US" sz="2800" b="1" dirty="0" err="1"/>
              <a:t>xuất</a:t>
            </a:r>
            <a:r>
              <a:rPr lang="en-US" sz="2800" b="1" dirty="0"/>
              <a:t> </a:t>
            </a:r>
            <a:r>
              <a:rPr lang="en-US" sz="2800" b="1" dirty="0" err="1"/>
              <a:t>hiện</a:t>
            </a:r>
            <a:r>
              <a:rPr lang="en-US" sz="2800" b="1" dirty="0"/>
              <a:t> </a:t>
            </a:r>
            <a:r>
              <a:rPr lang="en-US" sz="2800" b="1" dirty="0" err="1"/>
              <a:t>trong</a:t>
            </a:r>
            <a:r>
              <a:rPr lang="en-US" sz="2800" b="1" dirty="0"/>
              <a:t> </a:t>
            </a:r>
            <a:r>
              <a:rPr lang="en-US" sz="2800" b="1" dirty="0" err="1"/>
              <a:t>văn</a:t>
            </a:r>
            <a:r>
              <a:rPr lang="en-US" sz="2800" b="1" dirty="0"/>
              <a:t> </a:t>
            </a:r>
            <a:r>
              <a:rPr lang="en-US" sz="2800" b="1" dirty="0" err="1"/>
              <a:t>bản</a:t>
            </a:r>
            <a:endParaRPr lang="en-US" sz="2800" b="1" dirty="0"/>
          </a:p>
        </p:txBody>
      </p:sp>
      <p:pic>
        <p:nvPicPr>
          <p:cNvPr id="8" name="Picture 7">
            <a:extLst>
              <a:ext uri="{FF2B5EF4-FFF2-40B4-BE49-F238E27FC236}">
                <a16:creationId xmlns:a16="http://schemas.microsoft.com/office/drawing/2014/main" id="{DAB8318C-D270-DA13-904E-8DBFC6C0E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830" y="3810396"/>
            <a:ext cx="5239962" cy="2896267"/>
          </a:xfrm>
          <a:prstGeom prst="rect">
            <a:avLst/>
          </a:prstGeom>
        </p:spPr>
      </p:pic>
      <p:pic>
        <p:nvPicPr>
          <p:cNvPr id="5" name="Picture 4">
            <a:extLst>
              <a:ext uri="{FF2B5EF4-FFF2-40B4-BE49-F238E27FC236}">
                <a16:creationId xmlns:a16="http://schemas.microsoft.com/office/drawing/2014/main" id="{32A6F404-9758-023C-1E59-C0DC45A9D978}"/>
              </a:ext>
            </a:extLst>
          </p:cNvPr>
          <p:cNvPicPr>
            <a:picLocks noChangeAspect="1"/>
          </p:cNvPicPr>
          <p:nvPr/>
        </p:nvPicPr>
        <p:blipFill>
          <a:blip r:embed="rId3">
            <a:extLst>
              <a:ext uri="{28A0092B-C50C-407E-A947-70E740481C1C}">
                <a14:useLocalDpi xmlns:a14="http://schemas.microsoft.com/office/drawing/2010/main" val="0"/>
              </a:ext>
            </a:extLst>
          </a:blip>
          <a:srcRect b="10991"/>
          <a:stretch/>
        </p:blipFill>
        <p:spPr>
          <a:xfrm>
            <a:off x="6159619" y="378025"/>
            <a:ext cx="5255173" cy="3122282"/>
          </a:xfrm>
          <a:prstGeom prst="rect">
            <a:avLst/>
          </a:prstGeom>
        </p:spPr>
      </p:pic>
      <p:sp>
        <p:nvSpPr>
          <p:cNvPr id="10" name="TextBox 9">
            <a:extLst>
              <a:ext uri="{FF2B5EF4-FFF2-40B4-BE49-F238E27FC236}">
                <a16:creationId xmlns:a16="http://schemas.microsoft.com/office/drawing/2014/main" id="{12276C29-0FCF-6AAA-76A4-551CDBA55257}"/>
              </a:ext>
            </a:extLst>
          </p:cNvPr>
          <p:cNvSpPr txBox="1"/>
          <p:nvPr/>
        </p:nvSpPr>
        <p:spPr>
          <a:xfrm>
            <a:off x="756745" y="3734056"/>
            <a:ext cx="4918842" cy="1815882"/>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Phán</a:t>
            </a:r>
            <a:endParaRPr lang="en-US"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Vùng</a:t>
            </a:r>
            <a:r>
              <a:rPr lang="en-US" sz="2800" dirty="0">
                <a:effectLst/>
                <a:latin typeface="Times New Roman" panose="02020603050405020304" pitchFamily="18" charset="0"/>
                <a:ea typeface="Times New Roman" panose="02020603050405020304" pitchFamily="18" charset="0"/>
              </a:rPr>
              <a:t> Ba </a:t>
            </a:r>
            <a:r>
              <a:rPr lang="en-US" sz="2800" dirty="0" err="1">
                <a:effectLst/>
                <a:latin typeface="Times New Roman" panose="02020603050405020304" pitchFamily="18" charset="0"/>
                <a:ea typeface="Times New Roman" panose="02020603050405020304" pitchFamily="18" charset="0"/>
              </a:rPr>
              <a:t>Hòn</a:t>
            </a:r>
            <a:endParaRPr lang="en-US"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Nguyễn</a:t>
            </a:r>
            <a:r>
              <a:rPr lang="en-US" sz="2800" dirty="0">
                <a:effectLst/>
                <a:latin typeface="Times New Roman" panose="02020603050405020304" pitchFamily="18" charset="0"/>
                <a:ea typeface="Times New Roman" panose="02020603050405020304" pitchFamily="18" charset="0"/>
              </a:rPr>
              <a:t> Tiên </a:t>
            </a:r>
            <a:r>
              <a:rPr lang="en-US" sz="2800" dirty="0" err="1">
                <a:effectLst/>
                <a:latin typeface="Times New Roman" panose="02020603050405020304" pitchFamily="18" charset="0"/>
                <a:ea typeface="Times New Roman" panose="02020603050405020304" pitchFamily="18" charset="0"/>
              </a:rPr>
              <a:t>Điền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Nguyễn</a:t>
            </a:r>
            <a:r>
              <a:rPr lang="en-US" sz="2800" dirty="0">
                <a:effectLst/>
                <a:latin typeface="Times New Roman" panose="02020603050405020304" pitchFamily="18" charset="0"/>
                <a:ea typeface="Times New Roman" panose="02020603050405020304" pitchFamily="18" charset="0"/>
              </a:rPr>
              <a:t> Du</a:t>
            </a:r>
            <a:endParaRPr lang="en-US" sz="2800" dirty="0"/>
          </a:p>
        </p:txBody>
      </p:sp>
    </p:spTree>
    <p:extLst>
      <p:ext uri="{BB962C8B-B14F-4D97-AF65-F5344CB8AC3E}">
        <p14:creationId xmlns:p14="http://schemas.microsoft.com/office/powerpoint/2010/main" val="279027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A3807C-D0BC-AB2E-E72E-1E277532DD5D}"/>
              </a:ext>
            </a:extLst>
          </p:cNvPr>
          <p:cNvGraphicFramePr>
            <a:graphicFrameLocks noGrp="1"/>
          </p:cNvGraphicFramePr>
          <p:nvPr>
            <p:extLst>
              <p:ext uri="{D42A27DB-BD31-4B8C-83A1-F6EECF244321}">
                <p14:modId xmlns:p14="http://schemas.microsoft.com/office/powerpoint/2010/main" val="1111648914"/>
              </p:ext>
            </p:extLst>
          </p:nvPr>
        </p:nvGraphicFramePr>
        <p:xfrm>
          <a:off x="328246" y="709935"/>
          <a:ext cx="11676186" cy="4511405"/>
        </p:xfrm>
        <a:graphic>
          <a:graphicData uri="http://schemas.openxmlformats.org/drawingml/2006/table">
            <a:tbl>
              <a:tblPr firstRow="1" firstCol="1" bandRow="1">
                <a:tableStyleId>{21E4AEA4-8DFA-4A89-87EB-49C32662AFE0}</a:tableStyleId>
              </a:tblPr>
              <a:tblGrid>
                <a:gridCol w="1467358">
                  <a:extLst>
                    <a:ext uri="{9D8B030D-6E8A-4147-A177-3AD203B41FA5}">
                      <a16:colId xmlns:a16="http://schemas.microsoft.com/office/drawing/2014/main" val="1146636445"/>
                    </a:ext>
                  </a:extLst>
                </a:gridCol>
                <a:gridCol w="2690426">
                  <a:extLst>
                    <a:ext uri="{9D8B030D-6E8A-4147-A177-3AD203B41FA5}">
                      <a16:colId xmlns:a16="http://schemas.microsoft.com/office/drawing/2014/main" val="1782339530"/>
                    </a:ext>
                  </a:extLst>
                </a:gridCol>
                <a:gridCol w="3190258">
                  <a:extLst>
                    <a:ext uri="{9D8B030D-6E8A-4147-A177-3AD203B41FA5}">
                      <a16:colId xmlns:a16="http://schemas.microsoft.com/office/drawing/2014/main" val="3436899361"/>
                    </a:ext>
                  </a:extLst>
                </a:gridCol>
                <a:gridCol w="4328144">
                  <a:extLst>
                    <a:ext uri="{9D8B030D-6E8A-4147-A177-3AD203B41FA5}">
                      <a16:colId xmlns:a16="http://schemas.microsoft.com/office/drawing/2014/main" val="1619707355"/>
                    </a:ext>
                  </a:extLst>
                </a:gridCol>
              </a:tblGrid>
              <a:tr h="945245">
                <a:tc>
                  <a:txBody>
                    <a:bodyPr/>
                    <a:lstStyle/>
                    <a:p>
                      <a:pPr algn="ctr"/>
                      <a:r>
                        <a:rPr lang="en-US" sz="2600" dirty="0" err="1">
                          <a:effectLst/>
                        </a:rPr>
                        <a:t>Tên</a:t>
                      </a:r>
                      <a:r>
                        <a:rPr lang="en-US" sz="2600" dirty="0">
                          <a:effectLst/>
                        </a:rPr>
                        <a:t> </a:t>
                      </a:r>
                      <a:r>
                        <a:rPr lang="en-US" sz="2600" dirty="0" err="1">
                          <a:effectLst/>
                        </a:rPr>
                        <a:t>địa</a:t>
                      </a:r>
                      <a:r>
                        <a:rPr lang="en-US" sz="2600" dirty="0">
                          <a:effectLst/>
                        </a:rPr>
                        <a:t> </a:t>
                      </a:r>
                      <a:r>
                        <a:rPr lang="en-US" sz="2600" dirty="0" err="1">
                          <a:effectLst/>
                        </a:rPr>
                        <a:t>danh</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err="1">
                          <a:effectLst/>
                        </a:rPr>
                        <a:t>Đặc</a:t>
                      </a:r>
                      <a:r>
                        <a:rPr lang="en-US" sz="2600" dirty="0">
                          <a:effectLst/>
                        </a:rPr>
                        <a:t> </a:t>
                      </a:r>
                      <a:r>
                        <a:rPr lang="en-US" sz="2600" dirty="0" err="1">
                          <a:effectLst/>
                        </a:rPr>
                        <a:t>điểm</a:t>
                      </a:r>
                      <a:r>
                        <a:rPr lang="en-US" sz="2600" dirty="0">
                          <a:effectLst/>
                        </a:rPr>
                        <a:t> </a:t>
                      </a:r>
                      <a:r>
                        <a:rPr lang="en-US" sz="2600" dirty="0" err="1">
                          <a:effectLst/>
                        </a:rPr>
                        <a:t>của</a:t>
                      </a:r>
                      <a:r>
                        <a:rPr lang="en-US" sz="2600" dirty="0">
                          <a:effectLst/>
                        </a:rPr>
                        <a:t> </a:t>
                      </a:r>
                    </a:p>
                    <a:p>
                      <a:pPr algn="ctr"/>
                      <a:r>
                        <a:rPr lang="en-US" sz="2600" dirty="0" err="1">
                          <a:effectLst/>
                        </a:rPr>
                        <a:t>địa</a:t>
                      </a:r>
                      <a:r>
                        <a:rPr lang="en-US" sz="2600" dirty="0">
                          <a:effectLst/>
                        </a:rPr>
                        <a:t> </a:t>
                      </a:r>
                      <a:r>
                        <a:rPr lang="en-US" sz="2600" dirty="0" err="1">
                          <a:effectLst/>
                        </a:rPr>
                        <a:t>danh</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err="1">
                          <a:effectLst/>
                        </a:rPr>
                        <a:t>Câu</a:t>
                      </a:r>
                      <a:r>
                        <a:rPr lang="en-US" sz="2600" dirty="0">
                          <a:effectLst/>
                        </a:rPr>
                        <a:t> </a:t>
                      </a:r>
                      <a:r>
                        <a:rPr lang="en-US" sz="2600" dirty="0" err="1">
                          <a:effectLst/>
                        </a:rPr>
                        <a:t>chuyện</a:t>
                      </a:r>
                      <a:r>
                        <a:rPr lang="en-US" sz="2600" dirty="0">
                          <a:effectLst/>
                        </a:rPr>
                        <a:t> </a:t>
                      </a:r>
                      <a:r>
                        <a:rPr lang="en-US" sz="2600" dirty="0" err="1">
                          <a:effectLst/>
                        </a:rPr>
                        <a:t>gắn</a:t>
                      </a:r>
                      <a:r>
                        <a:rPr lang="en-US" sz="2600" dirty="0">
                          <a:effectLst/>
                        </a:rPr>
                        <a:t> </a:t>
                      </a:r>
                      <a:r>
                        <a:rPr lang="en-US" sz="2600" dirty="0" err="1">
                          <a:effectLst/>
                        </a:rPr>
                        <a:t>với</a:t>
                      </a:r>
                      <a:r>
                        <a:rPr lang="en-US" sz="2600" dirty="0">
                          <a:effectLst/>
                        </a:rPr>
                        <a:t> </a:t>
                      </a:r>
                      <a:r>
                        <a:rPr lang="en-US" sz="2600" dirty="0" err="1">
                          <a:effectLst/>
                        </a:rPr>
                        <a:t>địa</a:t>
                      </a:r>
                      <a:r>
                        <a:rPr lang="en-US" sz="2600" dirty="0">
                          <a:effectLst/>
                        </a:rPr>
                        <a:t> </a:t>
                      </a:r>
                      <a:r>
                        <a:rPr lang="en-US" sz="2600" dirty="0" err="1">
                          <a:effectLst/>
                        </a:rPr>
                        <a:t>danh</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err="1">
                          <a:effectLst/>
                        </a:rPr>
                        <a:t>Suy</a:t>
                      </a:r>
                      <a:r>
                        <a:rPr lang="en-US" sz="2600" dirty="0">
                          <a:effectLst/>
                        </a:rPr>
                        <a:t> </a:t>
                      </a:r>
                      <a:r>
                        <a:rPr lang="en-US" sz="2600" dirty="0" err="1">
                          <a:effectLst/>
                        </a:rPr>
                        <a:t>nghĩ</a:t>
                      </a:r>
                      <a:r>
                        <a:rPr lang="en-US" sz="2600" dirty="0">
                          <a:effectLst/>
                        </a:rPr>
                        <a:t>, </a:t>
                      </a:r>
                      <a:r>
                        <a:rPr lang="en-US" sz="2600" dirty="0" err="1">
                          <a:effectLst/>
                        </a:rPr>
                        <a:t>hành</a:t>
                      </a:r>
                      <a:r>
                        <a:rPr lang="en-US" sz="2600" dirty="0">
                          <a:effectLst/>
                        </a:rPr>
                        <a:t> </a:t>
                      </a:r>
                      <a:r>
                        <a:rPr lang="en-US" sz="2600" dirty="0" err="1">
                          <a:effectLst/>
                        </a:rPr>
                        <a:t>động</a:t>
                      </a:r>
                      <a:r>
                        <a:rPr lang="en-US" sz="2600" dirty="0">
                          <a:effectLst/>
                        </a:rPr>
                        <a:t>, </a:t>
                      </a:r>
                      <a:r>
                        <a:rPr lang="en-US" sz="2600" dirty="0" err="1">
                          <a:effectLst/>
                        </a:rPr>
                        <a:t>lời</a:t>
                      </a:r>
                      <a:r>
                        <a:rPr lang="en-US" sz="2600" dirty="0">
                          <a:effectLst/>
                        </a:rPr>
                        <a:t> </a:t>
                      </a:r>
                      <a:r>
                        <a:rPr lang="en-US" sz="2600" dirty="0" err="1">
                          <a:effectLst/>
                        </a:rPr>
                        <a:t>nói</a:t>
                      </a:r>
                      <a:r>
                        <a:rPr lang="en-US" sz="2600" dirty="0">
                          <a:effectLst/>
                        </a:rPr>
                        <a:t> </a:t>
                      </a:r>
                      <a:r>
                        <a:rPr lang="en-US" sz="2600" dirty="0" err="1">
                          <a:effectLst/>
                        </a:rPr>
                        <a:t>của</a:t>
                      </a:r>
                      <a:r>
                        <a:rPr lang="en-US" sz="2600" dirty="0">
                          <a:effectLst/>
                        </a:rPr>
                        <a:t> </a:t>
                      </a:r>
                      <a:r>
                        <a:rPr lang="en-US" sz="2600" dirty="0" err="1">
                          <a:effectLst/>
                        </a:rPr>
                        <a:t>Côn</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0348016"/>
                  </a:ext>
                </a:extLst>
              </a:tr>
              <a:tr h="1853423">
                <a:tc>
                  <a:txBody>
                    <a:bodyPr/>
                    <a:lstStyle/>
                    <a:p>
                      <a:pPr algn="ctr"/>
                      <a:r>
                        <a:rPr lang="en-US" sz="2600" dirty="0" err="1">
                          <a:effectLst/>
                        </a:rPr>
                        <a:t>Đền</a:t>
                      </a:r>
                      <a:r>
                        <a:rPr lang="en-US" sz="2600" dirty="0">
                          <a:effectLst/>
                        </a:rPr>
                        <a:t> </a:t>
                      </a:r>
                      <a:r>
                        <a:rPr lang="en-US" sz="2600" dirty="0" err="1">
                          <a:effectLst/>
                        </a:rPr>
                        <a:t>Thục</a:t>
                      </a:r>
                      <a:r>
                        <a:rPr lang="en-US" sz="2600" dirty="0">
                          <a:effectLst/>
                        </a:rPr>
                        <a:t> </a:t>
                      </a:r>
                      <a:r>
                        <a:rPr lang="en-US" sz="2600" dirty="0" err="1">
                          <a:effectLst/>
                        </a:rPr>
                        <a:t>Phán</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effectLst/>
                        </a:rPr>
                        <a:t> </a:t>
                      </a:r>
                      <a:endParaRPr lang="en-US" sz="2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dirty="0">
                          <a:effectLst/>
                        </a:rPr>
                        <a:t> </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dirty="0">
                          <a:effectLst/>
                        </a:rPr>
                        <a:t>*</a:t>
                      </a:r>
                      <a:r>
                        <a:rPr lang="en-US" sz="2600" dirty="0" err="1">
                          <a:effectLst/>
                        </a:rPr>
                        <a:t>Về</a:t>
                      </a:r>
                      <a:r>
                        <a:rPr lang="en-US" sz="2600" dirty="0">
                          <a:effectLst/>
                        </a:rPr>
                        <a:t> </a:t>
                      </a:r>
                      <a:r>
                        <a:rPr lang="en-US" sz="2600" dirty="0" err="1">
                          <a:effectLst/>
                        </a:rPr>
                        <a:t>câu</a:t>
                      </a:r>
                      <a:r>
                        <a:rPr lang="en-US" sz="2600" dirty="0">
                          <a:effectLst/>
                        </a:rPr>
                        <a:t> </a:t>
                      </a:r>
                      <a:r>
                        <a:rPr lang="en-US" sz="2600" dirty="0" err="1">
                          <a:effectLst/>
                        </a:rPr>
                        <a:t>chuyện</a:t>
                      </a:r>
                      <a:r>
                        <a:rPr lang="en-US" sz="2600" dirty="0">
                          <a:effectLst/>
                        </a:rPr>
                        <a:t> </a:t>
                      </a:r>
                      <a:r>
                        <a:rPr lang="en-US" sz="2600" dirty="0" err="1">
                          <a:effectLst/>
                        </a:rPr>
                        <a:t>và</a:t>
                      </a:r>
                      <a:r>
                        <a:rPr lang="en-US" sz="2600" dirty="0">
                          <a:effectLst/>
                        </a:rPr>
                        <a:t> </a:t>
                      </a:r>
                      <a:r>
                        <a:rPr lang="en-US" sz="2600" dirty="0" err="1">
                          <a:effectLst/>
                        </a:rPr>
                        <a:t>nhân</a:t>
                      </a:r>
                      <a:r>
                        <a:rPr lang="en-US" sz="2600" dirty="0">
                          <a:effectLst/>
                        </a:rPr>
                        <a:t> </a:t>
                      </a:r>
                      <a:r>
                        <a:rPr lang="en-US" sz="2600" dirty="0" err="1">
                          <a:effectLst/>
                        </a:rPr>
                        <a:t>vật</a:t>
                      </a:r>
                      <a:r>
                        <a:rPr lang="en-US" sz="2600" dirty="0">
                          <a:effectLst/>
                        </a:rPr>
                        <a:t> </a:t>
                      </a:r>
                      <a:r>
                        <a:rPr lang="en-US" sz="2600" dirty="0" err="1">
                          <a:effectLst/>
                        </a:rPr>
                        <a:t>trong</a:t>
                      </a:r>
                      <a:r>
                        <a:rPr lang="en-US" sz="2600" dirty="0">
                          <a:effectLst/>
                        </a:rPr>
                        <a:t> </a:t>
                      </a:r>
                      <a:r>
                        <a:rPr lang="en-US" sz="2600" dirty="0" err="1">
                          <a:effectLst/>
                        </a:rPr>
                        <a:t>truyện</a:t>
                      </a:r>
                      <a:endParaRPr lang="en-US" sz="2600" dirty="0">
                        <a:effectLst/>
                      </a:endParaRPr>
                    </a:p>
                    <a:p>
                      <a:r>
                        <a:rPr lang="en-US" sz="2600" dirty="0">
                          <a:effectLst/>
                        </a:rPr>
                        <a:t> </a:t>
                      </a:r>
                    </a:p>
                    <a:p>
                      <a:r>
                        <a:rPr lang="en-US" sz="2600" dirty="0">
                          <a:effectLst/>
                        </a:rPr>
                        <a:t> </a:t>
                      </a:r>
                    </a:p>
                    <a:p>
                      <a:r>
                        <a:rPr lang="en-US" sz="2600" dirty="0">
                          <a:effectLst/>
                        </a:rPr>
                        <a:t> </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3697261"/>
                  </a:ext>
                </a:extLst>
              </a:tr>
              <a:tr h="1482739">
                <a:tc>
                  <a:txBody>
                    <a:bodyPr/>
                    <a:lstStyle/>
                    <a:p>
                      <a:pPr algn="ctr"/>
                      <a:r>
                        <a:rPr lang="en-US" sz="2600" dirty="0" err="1">
                          <a:effectLst/>
                        </a:rPr>
                        <a:t>Vùng</a:t>
                      </a:r>
                      <a:endParaRPr lang="en-US" sz="2600" dirty="0">
                        <a:effectLst/>
                      </a:endParaRPr>
                    </a:p>
                    <a:p>
                      <a:pPr algn="ctr"/>
                      <a:r>
                        <a:rPr lang="en-US" sz="2600" dirty="0">
                          <a:effectLst/>
                        </a:rPr>
                        <a:t>Ba </a:t>
                      </a:r>
                      <a:r>
                        <a:rPr lang="en-US" sz="2600" dirty="0" err="1">
                          <a:effectLst/>
                        </a:rPr>
                        <a:t>Hòn</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effectLst/>
                        </a:rPr>
                        <a:t> </a:t>
                      </a:r>
                      <a:endParaRPr lang="en-US" sz="2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a:effectLst/>
                        </a:rPr>
                        <a:t> </a:t>
                      </a:r>
                      <a:endParaRPr lang="en-US" sz="2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600" dirty="0">
                          <a:effectLst/>
                        </a:rPr>
                        <a:t>*</a:t>
                      </a:r>
                      <a:r>
                        <a:rPr lang="en-US" sz="2600" dirty="0" err="1">
                          <a:effectLst/>
                        </a:rPr>
                        <a:t>Về</a:t>
                      </a:r>
                      <a:r>
                        <a:rPr lang="en-US" sz="2600" dirty="0">
                          <a:effectLst/>
                        </a:rPr>
                        <a:t> </a:t>
                      </a:r>
                      <a:r>
                        <a:rPr lang="en-US" sz="2600" dirty="0" err="1">
                          <a:effectLst/>
                        </a:rPr>
                        <a:t>câu</a:t>
                      </a:r>
                      <a:r>
                        <a:rPr lang="en-US" sz="2600" dirty="0">
                          <a:effectLst/>
                        </a:rPr>
                        <a:t> </a:t>
                      </a:r>
                      <a:r>
                        <a:rPr lang="en-US" sz="2600" dirty="0" err="1">
                          <a:effectLst/>
                        </a:rPr>
                        <a:t>chuyện</a:t>
                      </a:r>
                      <a:r>
                        <a:rPr lang="en-US" sz="2600" dirty="0">
                          <a:effectLst/>
                        </a:rPr>
                        <a:t> </a:t>
                      </a:r>
                      <a:r>
                        <a:rPr lang="en-US" sz="2600" dirty="0" err="1">
                          <a:effectLst/>
                        </a:rPr>
                        <a:t>và</a:t>
                      </a:r>
                      <a:r>
                        <a:rPr lang="en-US" sz="2600" dirty="0">
                          <a:effectLst/>
                        </a:rPr>
                        <a:t> ý </a:t>
                      </a:r>
                      <a:r>
                        <a:rPr lang="en-US" sz="2600" dirty="0" err="1">
                          <a:effectLst/>
                        </a:rPr>
                        <a:t>nghĩa</a:t>
                      </a:r>
                      <a:r>
                        <a:rPr lang="en-US" sz="2600" dirty="0">
                          <a:effectLst/>
                        </a:rPr>
                        <a:t> </a:t>
                      </a:r>
                      <a:r>
                        <a:rPr lang="en-US" sz="2600" dirty="0" err="1">
                          <a:effectLst/>
                        </a:rPr>
                        <a:t>của</a:t>
                      </a:r>
                      <a:r>
                        <a:rPr lang="en-US" sz="2600" dirty="0">
                          <a:effectLst/>
                        </a:rPr>
                        <a:t> </a:t>
                      </a:r>
                      <a:r>
                        <a:rPr lang="en-US" sz="2600" dirty="0" err="1">
                          <a:effectLst/>
                        </a:rPr>
                        <a:t>câu</a:t>
                      </a:r>
                      <a:r>
                        <a:rPr lang="en-US" sz="2600" dirty="0">
                          <a:effectLst/>
                        </a:rPr>
                        <a:t> </a:t>
                      </a:r>
                      <a:r>
                        <a:rPr lang="en-US" sz="2600" dirty="0" err="1">
                          <a:effectLst/>
                        </a:rPr>
                        <a:t>chuyện</a:t>
                      </a:r>
                      <a:endParaRPr lang="en-US" sz="2600" dirty="0">
                        <a:effectLst/>
                      </a:endParaRPr>
                    </a:p>
                    <a:p>
                      <a:r>
                        <a:rPr lang="en-US" sz="2600" dirty="0">
                          <a:effectLst/>
                        </a:rPr>
                        <a:t> </a:t>
                      </a:r>
                    </a:p>
                    <a:p>
                      <a:r>
                        <a:rPr lang="en-US" sz="2600" dirty="0">
                          <a:effectLst/>
                        </a:rPr>
                        <a:t> </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406502"/>
                  </a:ext>
                </a:extLst>
              </a:tr>
            </a:tbl>
          </a:graphicData>
        </a:graphic>
      </p:graphicFrame>
      <p:sp>
        <p:nvSpPr>
          <p:cNvPr id="3" name="Rectangle 1">
            <a:extLst>
              <a:ext uri="{FF2B5EF4-FFF2-40B4-BE49-F238E27FC236}">
                <a16:creationId xmlns:a16="http://schemas.microsoft.com/office/drawing/2014/main" id="{E4B886D7-AD40-941C-2D49-BC36EDBC628A}"/>
              </a:ext>
            </a:extLst>
          </p:cNvPr>
          <p:cNvSpPr>
            <a:spLocks noChangeArrowheads="1"/>
          </p:cNvSpPr>
          <p:nvPr/>
        </p:nvSpPr>
        <p:spPr bwMode="auto">
          <a:xfrm>
            <a:off x="149935" y="5442870"/>
            <a:ext cx="1194828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1. Quan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sát</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nội</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dung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văn</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bản</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trong</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SGK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và</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hoàn</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thành</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bảng</a:t>
            </a:r>
            <a:endParaRPr kumimoji="0" lang="en-US" altLang="en-US" sz="26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2.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Từ</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việc</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bày</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tỏ</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những</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suy</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nghĩ</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của</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mình</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em</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hãy</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nhận</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xét</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về</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nhân</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vật</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Côn</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Theo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em</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cậu</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bé</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Côn</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là</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người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như</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thế</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600" b="1" i="1" u="none" strike="noStrike" cap="none" normalizeH="0" baseline="0" dirty="0" err="1">
                <a:ln>
                  <a:noFill/>
                </a:ln>
                <a:solidFill>
                  <a:srgbClr val="000000"/>
                </a:solidFill>
                <a:effectLst/>
                <a:latin typeface="+mj-lt"/>
                <a:ea typeface="Times New Roman" panose="02020603050405020304" pitchFamily="18" charset="0"/>
              </a:rPr>
              <a:t>nào</a:t>
            </a:r>
            <a:r>
              <a:rPr kumimoji="0" lang="en-US" altLang="en-US" sz="2600" b="1" i="1" u="none" strike="noStrike" cap="none" normalizeH="0" baseline="0" dirty="0">
                <a:ln>
                  <a:noFill/>
                </a:ln>
                <a:solidFill>
                  <a:srgbClr val="000000"/>
                </a:solidFill>
                <a:effectLst/>
                <a:latin typeface="+mj-lt"/>
                <a:ea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mj-lt"/>
            </a:endParaRPr>
          </a:p>
        </p:txBody>
      </p:sp>
      <p:sp>
        <p:nvSpPr>
          <p:cNvPr id="4" name="TextBox 3">
            <a:extLst>
              <a:ext uri="{FF2B5EF4-FFF2-40B4-BE49-F238E27FC236}">
                <a16:creationId xmlns:a16="http://schemas.microsoft.com/office/drawing/2014/main" id="{F6B8371D-8AC9-42BD-B444-93C0BD0FB22C}"/>
              </a:ext>
            </a:extLst>
          </p:cNvPr>
          <p:cNvSpPr txBox="1"/>
          <p:nvPr/>
        </p:nvSpPr>
        <p:spPr>
          <a:xfrm>
            <a:off x="1229738" y="47289"/>
            <a:ext cx="9673617" cy="584775"/>
          </a:xfrm>
          <a:prstGeom prst="rect">
            <a:avLst/>
          </a:prstGeom>
          <a:noFill/>
        </p:spPr>
        <p:txBody>
          <a:bodyPr wrap="square" rtlCol="0">
            <a:spAutoFit/>
          </a:bodyPr>
          <a:lstStyle/>
          <a:p>
            <a:r>
              <a:rPr lang="en-US" sz="3200" b="1" dirty="0">
                <a:solidFill>
                  <a:srgbClr val="FF0000"/>
                </a:solidFill>
                <a:latin typeface="+mj-lt"/>
              </a:rPr>
              <a:t>HOẠT ĐỘNG NHÓM: 10 PHÚT – 6 NGƯỜI/ NHÓM</a:t>
            </a:r>
          </a:p>
        </p:txBody>
      </p:sp>
      <p:pic>
        <p:nvPicPr>
          <p:cNvPr id="6" name="Picture 5">
            <a:extLst>
              <a:ext uri="{FF2B5EF4-FFF2-40B4-BE49-F238E27FC236}">
                <a16:creationId xmlns:a16="http://schemas.microsoft.com/office/drawing/2014/main" id="{A7225590-D4AF-69AA-9BAC-FBD2188CB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429" y="1825432"/>
            <a:ext cx="5630357" cy="3505940"/>
          </a:xfrm>
          <a:prstGeom prst="rect">
            <a:avLst/>
          </a:prstGeom>
        </p:spPr>
      </p:pic>
    </p:spTree>
    <p:extLst>
      <p:ext uri="{BB962C8B-B14F-4D97-AF65-F5344CB8AC3E}">
        <p14:creationId xmlns:p14="http://schemas.microsoft.com/office/powerpoint/2010/main" val="28848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3CE6FF-571A-3B10-3577-F6FE2B83054D}"/>
              </a:ext>
            </a:extLst>
          </p:cNvPr>
          <p:cNvSpPr/>
          <p:nvPr/>
        </p:nvSpPr>
        <p:spPr>
          <a:xfrm>
            <a:off x="844506" y="346317"/>
            <a:ext cx="5449614" cy="6621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dirty="0"/>
              <a:t>ĐẶC ĐIỂM CỦA ĐỊA DANH</a:t>
            </a:r>
          </a:p>
        </p:txBody>
      </p:sp>
      <p:sp>
        <p:nvSpPr>
          <p:cNvPr id="3" name="TextBox 2">
            <a:extLst>
              <a:ext uri="{FF2B5EF4-FFF2-40B4-BE49-F238E27FC236}">
                <a16:creationId xmlns:a16="http://schemas.microsoft.com/office/drawing/2014/main" id="{3A98A111-BE93-BE7D-7384-9F8460A03B54}"/>
              </a:ext>
            </a:extLst>
          </p:cNvPr>
          <p:cNvSpPr txBox="1"/>
          <p:nvPr/>
        </p:nvSpPr>
        <p:spPr>
          <a:xfrm>
            <a:off x="733622" y="1074449"/>
            <a:ext cx="3203553" cy="523220"/>
          </a:xfrm>
          <a:prstGeom prst="rect">
            <a:avLst/>
          </a:prstGeom>
          <a:noFill/>
        </p:spPr>
        <p:txBody>
          <a:bodyPr wrap="square" rtlCol="0">
            <a:spAutoFit/>
          </a:bodyPr>
          <a:lstStyle/>
          <a:p>
            <a:pPr algn="just"/>
            <a:r>
              <a:rPr lang="en-US" sz="2800" b="1" dirty="0"/>
              <a:t>ĐỀN THỤC PHÁN</a:t>
            </a:r>
          </a:p>
        </p:txBody>
      </p:sp>
      <p:sp>
        <p:nvSpPr>
          <p:cNvPr id="9" name="TextBox 8">
            <a:extLst>
              <a:ext uri="{FF2B5EF4-FFF2-40B4-BE49-F238E27FC236}">
                <a16:creationId xmlns:a16="http://schemas.microsoft.com/office/drawing/2014/main" id="{DE8ED068-C9FE-1B11-2435-5C028628676E}"/>
              </a:ext>
            </a:extLst>
          </p:cNvPr>
          <p:cNvSpPr txBox="1"/>
          <p:nvPr/>
        </p:nvSpPr>
        <p:spPr>
          <a:xfrm>
            <a:off x="532446" y="2186870"/>
            <a:ext cx="5563554" cy="2246769"/>
          </a:xfrm>
          <a:prstGeom prst="rect">
            <a:avLst/>
          </a:prstGeom>
          <a:noFill/>
        </p:spPr>
        <p:txBody>
          <a:bodyPr wrap="square">
            <a:spAutoFit/>
          </a:bodyPr>
          <a:lstStyle/>
          <a:p>
            <a:pPr algn="just"/>
            <a:r>
              <a:rPr lang="en-US" sz="2800" i="1" kern="1200" dirty="0">
                <a:solidFill>
                  <a:schemeClr val="dk1"/>
                </a:solidFill>
                <a:effectLst/>
                <a:latin typeface="+mn-lt"/>
                <a:ea typeface="+mn-ea"/>
                <a:cs typeface="+mn-cs"/>
              </a:rPr>
              <a:t>-</a:t>
            </a:r>
            <a:r>
              <a:rPr lang="en-US" sz="2800" b="1" i="1" kern="1200" dirty="0">
                <a:solidFill>
                  <a:schemeClr val="dk1"/>
                </a:solidFill>
                <a:effectLst/>
                <a:latin typeface="+mn-lt"/>
                <a:ea typeface="+mn-ea"/>
                <a:cs typeface="+mn-cs"/>
              </a:rPr>
              <a:t> </a:t>
            </a:r>
            <a:r>
              <a:rPr lang="en-US" sz="2800" i="1" kern="1200" dirty="0">
                <a:solidFill>
                  <a:schemeClr val="dk1"/>
                </a:solidFill>
                <a:effectLst/>
                <a:latin typeface="+mn-lt"/>
                <a:ea typeface="+mn-ea"/>
                <a:cs typeface="+mn-cs"/>
              </a:rPr>
              <a:t>“</a:t>
            </a:r>
            <a:r>
              <a:rPr lang="en-US" sz="2800" i="1" kern="1200" dirty="0" err="1">
                <a:solidFill>
                  <a:schemeClr val="dk1"/>
                </a:solidFill>
                <a:effectLst/>
                <a:latin typeface="+mn-lt"/>
                <a:ea typeface="+mn-ea"/>
                <a:cs typeface="+mn-cs"/>
              </a:rPr>
              <a:t>ngôi</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đền</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cổ</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kính</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có</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nhiều</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tòa</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từ</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trên</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đỉnh</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núi</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xuống</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tận</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chân</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núi</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sát</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đường</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Thiên</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lí</a:t>
            </a:r>
            <a:r>
              <a:rPr lang="en-US" sz="2800" i="1" kern="1200" dirty="0">
                <a:solidFill>
                  <a:schemeClr val="dk1"/>
                </a:solidFill>
                <a:effectLst/>
                <a:latin typeface="+mn-lt"/>
                <a:ea typeface="+mn-ea"/>
                <a:cs typeface="+mn-cs"/>
              </a:rPr>
              <a:t>.”</a:t>
            </a:r>
          </a:p>
          <a:p>
            <a:pPr algn="just"/>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Nhìn</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từ</a:t>
            </a:r>
            <a:r>
              <a:rPr lang="en-US" sz="2800" i="1" kern="1200" dirty="0">
                <a:solidFill>
                  <a:schemeClr val="dk1"/>
                </a:solidFill>
                <a:effectLst/>
                <a:latin typeface="+mn-lt"/>
                <a:ea typeface="+mn-ea"/>
                <a:cs typeface="+mn-cs"/>
              </a:rPr>
              <a:t> xa, </a:t>
            </a:r>
            <a:r>
              <a:rPr lang="en-US" sz="2800" i="1" kern="1200" dirty="0" err="1">
                <a:solidFill>
                  <a:schemeClr val="dk1"/>
                </a:solidFill>
                <a:effectLst/>
                <a:latin typeface="+mn-lt"/>
                <a:ea typeface="+mn-ea"/>
                <a:cs typeface="+mn-cs"/>
              </a:rPr>
              <a:t>dãy</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núi</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có</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nhiều</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hình</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nhiều</a:t>
            </a:r>
            <a:r>
              <a:rPr lang="en-US" sz="2800" i="1" kern="1200" dirty="0">
                <a:solidFill>
                  <a:schemeClr val="dk1"/>
                </a:solidFill>
                <a:effectLst/>
                <a:latin typeface="+mn-lt"/>
                <a:ea typeface="+mn-ea"/>
                <a:cs typeface="+mn-cs"/>
              </a:rPr>
              <a:t> </a:t>
            </a:r>
            <a:r>
              <a:rPr lang="en-US" sz="2800" i="1" kern="1200" dirty="0" err="1">
                <a:solidFill>
                  <a:schemeClr val="dk1"/>
                </a:solidFill>
                <a:effectLst/>
                <a:latin typeface="+mn-lt"/>
                <a:ea typeface="+mn-ea"/>
                <a:cs typeface="+mn-cs"/>
              </a:rPr>
              <a:t>vẻ</a:t>
            </a:r>
            <a:r>
              <a:rPr lang="en-US" sz="2800" i="1" kern="1200" dirty="0">
                <a:solidFill>
                  <a:schemeClr val="dk1"/>
                </a:solidFill>
                <a:effectLst/>
                <a:latin typeface="+mn-lt"/>
                <a:ea typeface="+mn-ea"/>
                <a:cs typeface="+mn-cs"/>
              </a:rPr>
              <a:t>.”</a:t>
            </a:r>
            <a:endParaRPr lang="en-US" sz="2800" i="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DF10E480-772B-9011-31DA-412D4E36D64E}"/>
              </a:ext>
            </a:extLst>
          </p:cNvPr>
          <p:cNvSpPr txBox="1"/>
          <p:nvPr/>
        </p:nvSpPr>
        <p:spPr>
          <a:xfrm>
            <a:off x="585309" y="4685041"/>
            <a:ext cx="5510691" cy="1292662"/>
          </a:xfrm>
          <a:prstGeom prst="rect">
            <a:avLst/>
          </a:prstGeom>
          <a:noFill/>
        </p:spPr>
        <p:txBody>
          <a:bodyPr wrap="square">
            <a:spAutoFit/>
          </a:bodyPr>
          <a:lstStyle/>
          <a:p>
            <a:pPr algn="just"/>
            <a:r>
              <a:rPr lang="en-US" sz="2600" kern="1200" dirty="0" err="1">
                <a:solidFill>
                  <a:schemeClr val="dk1"/>
                </a:solidFill>
                <a:effectLst/>
                <a:latin typeface="+mn-lt"/>
                <a:ea typeface="+mn-ea"/>
                <a:cs typeface="+mn-cs"/>
              </a:rPr>
              <a:t>Ngôi</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đền</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gắn</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với</a:t>
            </a:r>
            <a:r>
              <a:rPr lang="en-US" sz="2600"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câu</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chuyện</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tình</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sử</a:t>
            </a:r>
            <a:r>
              <a:rPr lang="en-US" sz="2600" b="1"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Mỵ</a:t>
            </a:r>
            <a:r>
              <a:rPr lang="en-US" sz="2600" kern="1200" dirty="0">
                <a:solidFill>
                  <a:schemeClr val="dk1"/>
                </a:solidFill>
                <a:effectLst/>
                <a:latin typeface="+mn-lt"/>
                <a:ea typeface="+mn-ea"/>
                <a:cs typeface="+mn-cs"/>
              </a:rPr>
              <a:t> Châu – </a:t>
            </a:r>
            <a:r>
              <a:rPr lang="en-US" sz="2600" kern="1200" dirty="0" err="1">
                <a:solidFill>
                  <a:schemeClr val="dk1"/>
                </a:solidFill>
                <a:effectLst/>
                <a:latin typeface="+mn-lt"/>
                <a:ea typeface="+mn-ea"/>
                <a:cs typeface="+mn-cs"/>
              </a:rPr>
              <a:t>Trọng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Thủy</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với</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thành</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Cổ</a:t>
            </a:r>
            <a:r>
              <a:rPr lang="en-US" sz="2600" kern="1200" dirty="0">
                <a:solidFill>
                  <a:schemeClr val="dk1"/>
                </a:solidFill>
                <a:effectLst/>
                <a:latin typeface="+mn-lt"/>
                <a:ea typeface="+mn-ea"/>
                <a:cs typeface="+mn-cs"/>
              </a:rPr>
              <a:t> Loa, </a:t>
            </a:r>
            <a:r>
              <a:rPr lang="en-US" sz="2600" kern="1200" dirty="0" err="1">
                <a:solidFill>
                  <a:schemeClr val="dk1"/>
                </a:solidFill>
                <a:effectLst/>
                <a:latin typeface="+mn-lt"/>
                <a:ea typeface="+mn-ea"/>
                <a:cs typeface="+mn-cs"/>
              </a:rPr>
              <a:t>vua</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Thục</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Phán</a:t>
            </a:r>
            <a:r>
              <a:rPr lang="en-US" sz="2600" kern="1200" dirty="0">
                <a:solidFill>
                  <a:schemeClr val="dk1"/>
                </a:solidFill>
                <a:effectLst/>
                <a:latin typeface="+mn-lt"/>
                <a:ea typeface="+mn-ea"/>
                <a:cs typeface="+mn-cs"/>
              </a:rPr>
              <a:t>….</a:t>
            </a:r>
            <a:endParaRPr lang="en-US" sz="2600" dirty="0"/>
          </a:p>
        </p:txBody>
      </p:sp>
      <p:pic>
        <p:nvPicPr>
          <p:cNvPr id="8" name="Picture 7">
            <a:extLst>
              <a:ext uri="{FF2B5EF4-FFF2-40B4-BE49-F238E27FC236}">
                <a16:creationId xmlns:a16="http://schemas.microsoft.com/office/drawing/2014/main" id="{5BAFE6F3-1E08-4B85-34DB-8D2A72DB4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919" y="1825432"/>
            <a:ext cx="5630357" cy="3505940"/>
          </a:xfrm>
          <a:prstGeom prst="rect">
            <a:avLst/>
          </a:prstGeom>
        </p:spPr>
      </p:pic>
      <p:pic>
        <p:nvPicPr>
          <p:cNvPr id="10" name="Picture 9">
            <a:extLst>
              <a:ext uri="{FF2B5EF4-FFF2-40B4-BE49-F238E27FC236}">
                <a16:creationId xmlns:a16="http://schemas.microsoft.com/office/drawing/2014/main" id="{D09E7B3C-4726-CC60-6E40-F535CA1B7396}"/>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726190" y="-6120606"/>
            <a:ext cx="4881961" cy="5846730"/>
          </a:xfrm>
          <a:prstGeom prst="rect">
            <a:avLst/>
          </a:prstGeom>
        </p:spPr>
      </p:pic>
    </p:spTree>
    <p:extLst>
      <p:ext uri="{BB962C8B-B14F-4D97-AF65-F5344CB8AC3E}">
        <p14:creationId xmlns:p14="http://schemas.microsoft.com/office/powerpoint/2010/main" val="123361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3CE6FF-571A-3B10-3577-F6FE2B83054D}"/>
              </a:ext>
            </a:extLst>
          </p:cNvPr>
          <p:cNvSpPr/>
          <p:nvPr/>
        </p:nvSpPr>
        <p:spPr>
          <a:xfrm>
            <a:off x="844506" y="346317"/>
            <a:ext cx="5449614" cy="6621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dirty="0"/>
              <a:t>NHÂN VẬT CÔN</a:t>
            </a:r>
          </a:p>
        </p:txBody>
      </p:sp>
      <p:sp>
        <p:nvSpPr>
          <p:cNvPr id="3" name="TextBox 2">
            <a:extLst>
              <a:ext uri="{FF2B5EF4-FFF2-40B4-BE49-F238E27FC236}">
                <a16:creationId xmlns:a16="http://schemas.microsoft.com/office/drawing/2014/main" id="{3A98A111-BE93-BE7D-7384-9F8460A03B54}"/>
              </a:ext>
            </a:extLst>
          </p:cNvPr>
          <p:cNvSpPr txBox="1"/>
          <p:nvPr/>
        </p:nvSpPr>
        <p:spPr>
          <a:xfrm>
            <a:off x="733622" y="1074449"/>
            <a:ext cx="3203553" cy="523220"/>
          </a:xfrm>
          <a:prstGeom prst="rect">
            <a:avLst/>
          </a:prstGeom>
          <a:noFill/>
        </p:spPr>
        <p:txBody>
          <a:bodyPr wrap="square" rtlCol="0">
            <a:spAutoFit/>
          </a:bodyPr>
          <a:lstStyle/>
          <a:p>
            <a:pPr algn="just"/>
            <a:r>
              <a:rPr lang="en-US" sz="2800" b="1" dirty="0"/>
              <a:t>ĐỀN THỤC PHÁN</a:t>
            </a:r>
          </a:p>
        </p:txBody>
      </p:sp>
      <p:sp>
        <p:nvSpPr>
          <p:cNvPr id="6" name="TextBox 5">
            <a:extLst>
              <a:ext uri="{FF2B5EF4-FFF2-40B4-BE49-F238E27FC236}">
                <a16:creationId xmlns:a16="http://schemas.microsoft.com/office/drawing/2014/main" id="{3A6844CC-3DA1-AEA5-C84E-47E1B93CC256}"/>
              </a:ext>
            </a:extLst>
          </p:cNvPr>
          <p:cNvSpPr txBox="1"/>
          <p:nvPr/>
        </p:nvSpPr>
        <p:spPr>
          <a:xfrm>
            <a:off x="583849" y="1942934"/>
            <a:ext cx="5970927" cy="3293209"/>
          </a:xfrm>
          <a:prstGeom prst="rect">
            <a:avLst/>
          </a:prstGeom>
          <a:noFill/>
        </p:spPr>
        <p:txBody>
          <a:bodyPr wrap="square">
            <a:spAutoFit/>
          </a:bodyPr>
          <a:lstStyle/>
          <a:p>
            <a:pPr algn="just"/>
            <a:r>
              <a:rPr lang="en-US" sz="2600" b="1" kern="1200" dirty="0" err="1">
                <a:solidFill>
                  <a:schemeClr val="dk1"/>
                </a:solidFill>
                <a:effectLst/>
                <a:latin typeface="+mn-lt"/>
                <a:ea typeface="+mn-ea"/>
                <a:cs typeface="+mn-cs"/>
              </a:rPr>
              <a:t>Có</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những</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nhận</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định</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của</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riêng</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mình</a:t>
            </a:r>
            <a:r>
              <a:rPr lang="en-US" sz="2600" b="1" kern="1200" dirty="0">
                <a:solidFill>
                  <a:schemeClr val="dk1"/>
                </a:solidFill>
                <a:effectLst/>
                <a:latin typeface="+mn-lt"/>
                <a:ea typeface="+mn-ea"/>
                <a:cs typeface="+mn-cs"/>
              </a:rPr>
              <a:t>:</a:t>
            </a:r>
          </a:p>
          <a:p>
            <a:pPr algn="just"/>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Câu</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chuyện</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tình</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sử</a:t>
            </a:r>
            <a:r>
              <a:rPr lang="en-US" sz="2600" i="0" kern="1200" dirty="0">
                <a:solidFill>
                  <a:schemeClr val="dk1"/>
                </a:solidFill>
                <a:effectLst/>
                <a:latin typeface="+mn-lt"/>
                <a:ea typeface="+mn-ea"/>
                <a:cs typeface="+mn-cs"/>
              </a:rPr>
              <a:t> hay </a:t>
            </a:r>
            <a:r>
              <a:rPr lang="en-US" sz="2600" i="0" kern="1200" dirty="0" err="1">
                <a:solidFill>
                  <a:schemeClr val="dk1"/>
                </a:solidFill>
                <a:effectLst/>
                <a:latin typeface="+mn-lt"/>
                <a:ea typeface="+mn-ea"/>
                <a:cs typeface="+mn-cs"/>
              </a:rPr>
              <a:t>tuyệt</a:t>
            </a:r>
            <a:r>
              <a:rPr lang="en-US" sz="2600" i="0" kern="1200" dirty="0">
                <a:solidFill>
                  <a:schemeClr val="dk1"/>
                </a:solidFill>
                <a:effectLst/>
                <a:latin typeface="+mn-lt"/>
                <a:ea typeface="+mn-ea"/>
                <a:cs typeface="+mn-cs"/>
              </a:rPr>
              <a:t>.</a:t>
            </a:r>
          </a:p>
          <a:p>
            <a:pPr algn="just"/>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Vua</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Triệu</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nham</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hiểm</a:t>
            </a:r>
            <a:r>
              <a:rPr lang="en-US" sz="2600" i="0" kern="1200" dirty="0">
                <a:solidFill>
                  <a:schemeClr val="dk1"/>
                </a:solidFill>
                <a:effectLst/>
                <a:latin typeface="+mn-lt"/>
                <a:ea typeface="+mn-ea"/>
                <a:cs typeface="+mn-cs"/>
              </a:rPr>
              <a:t>.</a:t>
            </a:r>
          </a:p>
          <a:p>
            <a:pPr algn="just"/>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Trọng</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Thủy</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ngoan</a:t>
            </a:r>
            <a:r>
              <a:rPr lang="en-US" sz="2600" i="0" kern="1200" dirty="0">
                <a:solidFill>
                  <a:schemeClr val="dk1"/>
                </a:solidFill>
                <a:effectLst/>
                <a:latin typeface="+mn-lt"/>
                <a:ea typeface="+mn-ea"/>
                <a:cs typeface="+mn-cs"/>
              </a:rPr>
              <a:t> </a:t>
            </a:r>
            <a:r>
              <a:rPr lang="en-US" sz="2600" i="0" kern="1200" dirty="0" err="1">
                <a:solidFill>
                  <a:schemeClr val="dk1"/>
                </a:solidFill>
                <a:effectLst/>
                <a:latin typeface="+mn-lt"/>
                <a:ea typeface="+mn-ea"/>
                <a:cs typeface="+mn-cs"/>
              </a:rPr>
              <a:t>ngoãn</a:t>
            </a:r>
            <a:r>
              <a:rPr lang="en-US" sz="2600" i="0" kern="1200" dirty="0">
                <a:solidFill>
                  <a:schemeClr val="dk1"/>
                </a:solidFill>
                <a:effectLst/>
                <a:latin typeface="+mn-lt"/>
                <a:ea typeface="+mn-ea"/>
                <a:cs typeface="+mn-cs"/>
              </a:rPr>
              <a:t>.</a:t>
            </a:r>
          </a:p>
          <a:p>
            <a:pPr algn="just"/>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Vua</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Thục</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trọng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chữ</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tín</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nhưng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không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phòng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sự</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gian</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xảo</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công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tư</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phân</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minh</a:t>
            </a:r>
            <a:r>
              <a:rPr lang="en-US" sz="2600" dirty="0">
                <a:solidFill>
                  <a:schemeClr val="dk1"/>
                </a:solidFill>
              </a:rPr>
              <a:t>, </a:t>
            </a:r>
            <a:r>
              <a:rPr lang="en-US" sz="2600" kern="1200" dirty="0" err="1">
                <a:solidFill>
                  <a:schemeClr val="dk1"/>
                </a:solidFill>
                <a:effectLst/>
                <a:latin typeface="+mn-lt"/>
                <a:ea typeface="+mn-ea"/>
                <a:cs typeface="+mn-cs"/>
              </a:rPr>
              <a:t>không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chịu</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khuất</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phục</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kẻ</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thù</a:t>
            </a:r>
            <a:r>
              <a:rPr lang="en-US" sz="2600" kern="1200" dirty="0">
                <a:solidFill>
                  <a:schemeClr val="dk1"/>
                </a:solidFill>
                <a:effectLst/>
                <a:latin typeface="+mn-lt"/>
                <a:ea typeface="+mn-ea"/>
                <a:cs typeface="+mn-cs"/>
              </a:rPr>
              <a:t> </a:t>
            </a:r>
          </a:p>
          <a:p>
            <a:pPr algn="just"/>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Nàng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Mỵ</a:t>
            </a:r>
            <a:r>
              <a:rPr lang="en-US" sz="2600" kern="1200" dirty="0">
                <a:solidFill>
                  <a:schemeClr val="dk1"/>
                </a:solidFill>
                <a:effectLst/>
                <a:latin typeface="+mn-lt"/>
                <a:ea typeface="+mn-ea"/>
                <a:cs typeface="+mn-cs"/>
              </a:rPr>
              <a:t> Châu </a:t>
            </a:r>
            <a:r>
              <a:rPr lang="en-US" sz="2600" kern="1200" dirty="0" err="1">
                <a:solidFill>
                  <a:schemeClr val="dk1"/>
                </a:solidFill>
                <a:effectLst/>
                <a:latin typeface="+mn-lt"/>
                <a:ea typeface="+mn-ea"/>
                <a:cs typeface="+mn-cs"/>
              </a:rPr>
              <a:t>ruột</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để</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ngoài</a:t>
            </a:r>
            <a:r>
              <a:rPr lang="en-US" sz="2600" kern="1200" dirty="0">
                <a:solidFill>
                  <a:schemeClr val="dk1"/>
                </a:solidFill>
                <a:effectLst/>
                <a:latin typeface="+mn-lt"/>
                <a:ea typeface="+mn-ea"/>
                <a:cs typeface="+mn-cs"/>
              </a:rPr>
              <a:t> da.</a:t>
            </a:r>
          </a:p>
        </p:txBody>
      </p:sp>
      <p:sp>
        <p:nvSpPr>
          <p:cNvPr id="8" name="TextBox 7">
            <a:extLst>
              <a:ext uri="{FF2B5EF4-FFF2-40B4-BE49-F238E27FC236}">
                <a16:creationId xmlns:a16="http://schemas.microsoft.com/office/drawing/2014/main" id="{E72C2BF8-D1EB-8E4E-2923-BE7E1352E055}"/>
              </a:ext>
            </a:extLst>
          </p:cNvPr>
          <p:cNvSpPr txBox="1"/>
          <p:nvPr/>
        </p:nvSpPr>
        <p:spPr>
          <a:xfrm>
            <a:off x="412435" y="1982450"/>
            <a:ext cx="6019800" cy="2893100"/>
          </a:xfrm>
          <a:prstGeom prst="rect">
            <a:avLst/>
          </a:prstGeom>
          <a:noFill/>
        </p:spPr>
        <p:txBody>
          <a:bodyPr wrap="square">
            <a:spAutoFit/>
          </a:bodyPr>
          <a:lstStyle/>
          <a:p>
            <a:pPr algn="just"/>
            <a:r>
              <a:rPr lang="en-US" sz="2600" b="1" kern="1200" dirty="0">
                <a:solidFill>
                  <a:schemeClr val="dk1"/>
                </a:solidFill>
                <a:effectLst/>
              </a:rPr>
              <a:t>- </a:t>
            </a:r>
            <a:r>
              <a:rPr lang="en-US" sz="2600" b="1" dirty="0" err="1">
                <a:solidFill>
                  <a:schemeClr val="dk1"/>
                </a:solidFill>
              </a:rPr>
              <a:t>P</a:t>
            </a:r>
            <a:r>
              <a:rPr lang="en-US" sz="2600" b="1" kern="1200" dirty="0" err="1">
                <a:solidFill>
                  <a:schemeClr val="dk1"/>
                </a:solidFill>
                <a:effectLst/>
              </a:rPr>
              <a:t>hê</a:t>
            </a:r>
            <a:r>
              <a:rPr lang="en-US" sz="2600" b="1" kern="1200" dirty="0">
                <a:solidFill>
                  <a:schemeClr val="dk1"/>
                </a:solidFill>
                <a:effectLst/>
              </a:rPr>
              <a:t> </a:t>
            </a:r>
            <a:r>
              <a:rPr lang="en-US" sz="2600" b="1" kern="1200" dirty="0" err="1">
                <a:solidFill>
                  <a:schemeClr val="dk1"/>
                </a:solidFill>
                <a:effectLst/>
              </a:rPr>
              <a:t>phán</a:t>
            </a:r>
            <a:r>
              <a:rPr lang="en-US" sz="2600" b="1" kern="1200" dirty="0">
                <a:solidFill>
                  <a:schemeClr val="dk1"/>
                </a:solidFill>
                <a:effectLst/>
              </a:rPr>
              <a:t>: </a:t>
            </a:r>
            <a:r>
              <a:rPr lang="en-US" sz="2600" kern="1200" dirty="0" err="1">
                <a:solidFill>
                  <a:schemeClr val="dk1"/>
                </a:solidFill>
                <a:effectLst/>
                <a:latin typeface="+mn-lt"/>
                <a:ea typeface="+mn-ea"/>
                <a:cs typeface="+mn-cs"/>
              </a:rPr>
              <a:t>sự</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thành</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thật</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ruột</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để</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ngoài</a:t>
            </a:r>
            <a:r>
              <a:rPr lang="en-US" sz="2600" kern="1200" dirty="0">
                <a:solidFill>
                  <a:schemeClr val="dk1"/>
                </a:solidFill>
                <a:effectLst/>
                <a:latin typeface="+mn-lt"/>
                <a:ea typeface="+mn-ea"/>
                <a:cs typeface="+mn-cs"/>
              </a:rPr>
              <a:t> da </a:t>
            </a:r>
            <a:r>
              <a:rPr lang="en-US" sz="2600" kern="1200" dirty="0" err="1">
                <a:solidFill>
                  <a:schemeClr val="dk1"/>
                </a:solidFill>
                <a:effectLst/>
                <a:latin typeface="+mn-lt"/>
                <a:ea typeface="+mn-ea"/>
                <a:cs typeface="+mn-cs"/>
              </a:rPr>
              <a:t>của</a:t>
            </a:r>
            <a:r>
              <a:rPr lang="en-US" sz="2600" kern="1200" dirty="0">
                <a:solidFill>
                  <a:schemeClr val="dk1"/>
                </a:solidFill>
                <a:effectLst/>
                <a:latin typeface="+mn-lt"/>
                <a:ea typeface="+mn-ea"/>
                <a:cs typeface="+mn-cs"/>
              </a:rPr>
              <a:t> cha con An </a:t>
            </a:r>
            <a:r>
              <a:rPr lang="en-US" sz="2600" kern="1200" dirty="0" err="1">
                <a:solidFill>
                  <a:schemeClr val="dk1"/>
                </a:solidFill>
                <a:effectLst/>
                <a:latin typeface="+mn-lt"/>
                <a:ea typeface="+mn-ea"/>
                <a:cs typeface="+mn-cs"/>
              </a:rPr>
              <a:t>Dương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Vương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không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thể</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giúp</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giữ</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nước</a:t>
            </a:r>
            <a:r>
              <a:rPr lang="en-US" sz="2600" kern="1200" dirty="0">
                <a:solidFill>
                  <a:schemeClr val="dk1"/>
                </a:solidFill>
                <a:effectLst/>
                <a:latin typeface="+mn-lt"/>
                <a:ea typeface="+mn-ea"/>
                <a:cs typeface="+mn-cs"/>
              </a:rPr>
              <a:t>.</a:t>
            </a:r>
          </a:p>
          <a:p>
            <a:pPr algn="just"/>
            <a:r>
              <a:rPr lang="en-US" sz="2600" kern="1200" dirty="0">
                <a:solidFill>
                  <a:schemeClr val="dk1"/>
                </a:solidFill>
                <a:effectLst/>
                <a:latin typeface="+mn-lt"/>
                <a:ea typeface="+mn-ea"/>
                <a:cs typeface="+mn-cs"/>
              </a:rPr>
              <a:t>-</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Coi</a:t>
            </a:r>
            <a:r>
              <a:rPr lang="en-US" sz="2600" b="1" kern="1200" dirty="0">
                <a:solidFill>
                  <a:schemeClr val="dk1"/>
                </a:solidFill>
                <a:effectLst/>
                <a:latin typeface="+mn-lt"/>
                <a:ea typeface="+mn-ea"/>
                <a:cs typeface="+mn-cs"/>
              </a:rPr>
              <a:t> </a:t>
            </a:r>
            <a:r>
              <a:rPr lang="en-US" sz="2600" b="1" kern="1200" dirty="0" err="1">
                <a:solidFill>
                  <a:schemeClr val="dk1"/>
                </a:solidFill>
                <a:effectLst/>
                <a:latin typeface="+mn-lt"/>
                <a:ea typeface="+mn-ea"/>
                <a:cs typeface="+mn-cs"/>
              </a:rPr>
              <a:t>trọng</a:t>
            </a:r>
            <a:r>
              <a:rPr lang="en-US" sz="2600" b="1"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tự</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chém</a:t>
            </a:r>
            <a:r>
              <a:rPr lang="en-US" sz="2600" kern="1200" dirty="0">
                <a:solidFill>
                  <a:schemeClr val="dk1"/>
                </a:solidFill>
                <a:effectLst/>
                <a:latin typeface="+mn-lt"/>
                <a:ea typeface="+mn-ea"/>
                <a:cs typeface="+mn-cs"/>
              </a:rPr>
              <a:t> con </a:t>
            </a:r>
            <a:r>
              <a:rPr lang="en-US" sz="2600" kern="1200" dirty="0" err="1">
                <a:solidFill>
                  <a:schemeClr val="dk1"/>
                </a:solidFill>
                <a:effectLst/>
                <a:latin typeface="+mn-lt"/>
                <a:ea typeface="+mn-ea"/>
                <a:cs typeface="+mn-cs"/>
              </a:rPr>
              <a:t>gái</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và</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tự</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xử</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án</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mình</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bằng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hành</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động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nhảy</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xuống</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biển</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về</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tội</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để</a:t>
            </a:r>
            <a:r>
              <a:rPr lang="en-US" sz="2600" kern="1200" dirty="0">
                <a:solidFill>
                  <a:schemeClr val="dk1"/>
                </a:solidFill>
                <a:effectLst/>
                <a:latin typeface="+mn-lt"/>
                <a:ea typeface="+mn-ea"/>
                <a:cs typeface="+mn-cs"/>
              </a:rPr>
              <a:t> mất </a:t>
            </a:r>
            <a:r>
              <a:rPr lang="en-US" sz="2600" kern="1200" dirty="0" err="1">
                <a:solidFill>
                  <a:schemeClr val="dk1"/>
                </a:solidFill>
                <a:effectLst/>
                <a:latin typeface="+mn-lt"/>
                <a:ea typeface="+mn-ea"/>
                <a:cs typeface="+mn-cs"/>
              </a:rPr>
              <a:t>nước</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chứ</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không</a:t>
            </a:r>
            <a:r>
              <a:rPr lang="en-US" sz="2600" kern="1200" dirty="0">
                <a:solidFill>
                  <a:schemeClr val="dk1"/>
                </a:solidFill>
                <a:effectLst/>
                <a:latin typeface="+mn-lt"/>
                <a:ea typeface="+mn-ea"/>
                <a:cs typeface="+mn-cs"/>
              </a:rPr>
              <a:t> cam </a:t>
            </a:r>
            <a:r>
              <a:rPr lang="en-US" sz="2600" kern="1200" dirty="0" err="1">
                <a:solidFill>
                  <a:schemeClr val="dk1"/>
                </a:solidFill>
                <a:effectLst/>
                <a:latin typeface="+mn-lt"/>
                <a:ea typeface="+mn-ea"/>
                <a:cs typeface="+mn-cs"/>
              </a:rPr>
              <a:t>chịu</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nộp</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mình</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cho</a:t>
            </a:r>
            <a:r>
              <a:rPr lang="en-US" sz="2600" kern="1200" dirty="0">
                <a:solidFill>
                  <a:schemeClr val="dk1"/>
                </a:solidFill>
                <a:effectLst/>
                <a:latin typeface="+mn-lt"/>
                <a:ea typeface="+mn-ea"/>
                <a:cs typeface="+mn-cs"/>
              </a:rPr>
              <a:t> </a:t>
            </a:r>
            <a:r>
              <a:rPr lang="en-US" sz="2600" kern="1200" dirty="0" err="1">
                <a:solidFill>
                  <a:schemeClr val="dk1"/>
                </a:solidFill>
                <a:effectLst/>
                <a:latin typeface="+mn-lt"/>
                <a:ea typeface="+mn-ea"/>
                <a:cs typeface="+mn-cs"/>
              </a:rPr>
              <a:t>giặc</a:t>
            </a:r>
            <a:r>
              <a:rPr lang="en-US" sz="2600" kern="1200" dirty="0">
                <a:solidFill>
                  <a:schemeClr val="dk1"/>
                </a:solidFill>
                <a:effectLst/>
                <a:latin typeface="+mn-lt"/>
                <a:ea typeface="+mn-ea"/>
                <a:cs typeface="+mn-cs"/>
              </a:rPr>
              <a:t>.</a:t>
            </a:r>
            <a:r>
              <a:rPr lang="en-US" sz="2600" dirty="0">
                <a:effectLst/>
              </a:rPr>
              <a:t> </a:t>
            </a:r>
          </a:p>
        </p:txBody>
      </p:sp>
      <p:pic>
        <p:nvPicPr>
          <p:cNvPr id="5" name="Picture 4">
            <a:extLst>
              <a:ext uri="{FF2B5EF4-FFF2-40B4-BE49-F238E27FC236}">
                <a16:creationId xmlns:a16="http://schemas.microsoft.com/office/drawing/2014/main" id="{52D629AF-8B58-E425-A22A-83E18942A05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726190" y="645954"/>
            <a:ext cx="4881961" cy="5846730"/>
          </a:xfrm>
          <a:prstGeom prst="rect">
            <a:avLst/>
          </a:prstGeom>
        </p:spPr>
      </p:pic>
      <p:pic>
        <p:nvPicPr>
          <p:cNvPr id="7" name="Picture 6">
            <a:extLst>
              <a:ext uri="{FF2B5EF4-FFF2-40B4-BE49-F238E27FC236}">
                <a16:creationId xmlns:a16="http://schemas.microsoft.com/office/drawing/2014/main" id="{CB28B842-7436-ECFF-8B9A-4CB394004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919" y="7128952"/>
            <a:ext cx="5630357" cy="3505940"/>
          </a:xfrm>
          <a:prstGeom prst="rect">
            <a:avLst/>
          </a:prstGeom>
        </p:spPr>
      </p:pic>
      <p:pic>
        <p:nvPicPr>
          <p:cNvPr id="9" name="Picture 8">
            <a:extLst>
              <a:ext uri="{FF2B5EF4-FFF2-40B4-BE49-F238E27FC236}">
                <a16:creationId xmlns:a16="http://schemas.microsoft.com/office/drawing/2014/main" id="{E6E1C94F-2C25-1FFD-EF85-F7C8D6EE5043}"/>
              </a:ext>
            </a:extLst>
          </p:cNvPr>
          <p:cNvPicPr>
            <a:picLocks noChangeAspect="1"/>
          </p:cNvPicPr>
          <p:nvPr/>
        </p:nvPicPr>
        <p:blipFill>
          <a:blip r:embed="rId5">
            <a:extLst>
              <a:ext uri="{28A0092B-C50C-407E-A947-70E740481C1C}">
                <a14:useLocalDpi xmlns:a14="http://schemas.microsoft.com/office/drawing/2010/main" val="0"/>
              </a:ext>
            </a:extLst>
          </a:blip>
          <a:srcRect l="36376" r="15952" b="39309"/>
          <a:stretch/>
        </p:blipFill>
        <p:spPr>
          <a:xfrm>
            <a:off x="189711" y="-4484849"/>
            <a:ext cx="5005667" cy="4245140"/>
          </a:xfrm>
          <a:prstGeom prst="rect">
            <a:avLst/>
          </a:prstGeom>
        </p:spPr>
      </p:pic>
    </p:spTree>
    <p:extLst>
      <p:ext uri="{BB962C8B-B14F-4D97-AF65-F5344CB8AC3E}">
        <p14:creationId xmlns:p14="http://schemas.microsoft.com/office/powerpoint/2010/main" val="3061209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3CE6FF-571A-3B10-3577-F6FE2B83054D}"/>
              </a:ext>
            </a:extLst>
          </p:cNvPr>
          <p:cNvSpPr/>
          <p:nvPr/>
        </p:nvSpPr>
        <p:spPr>
          <a:xfrm>
            <a:off x="5507946" y="346317"/>
            <a:ext cx="6165894" cy="6621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dirty="0"/>
              <a:t>ĐẶC ĐIỂM CỦA ĐỊA DANH</a:t>
            </a:r>
          </a:p>
        </p:txBody>
      </p:sp>
      <p:sp>
        <p:nvSpPr>
          <p:cNvPr id="3" name="TextBox 2">
            <a:extLst>
              <a:ext uri="{FF2B5EF4-FFF2-40B4-BE49-F238E27FC236}">
                <a16:creationId xmlns:a16="http://schemas.microsoft.com/office/drawing/2014/main" id="{3A98A111-BE93-BE7D-7384-9F8460A03B54}"/>
              </a:ext>
            </a:extLst>
          </p:cNvPr>
          <p:cNvSpPr txBox="1"/>
          <p:nvPr/>
        </p:nvSpPr>
        <p:spPr>
          <a:xfrm>
            <a:off x="9054662" y="1074449"/>
            <a:ext cx="3203553" cy="523220"/>
          </a:xfrm>
          <a:prstGeom prst="rect">
            <a:avLst/>
          </a:prstGeom>
          <a:noFill/>
        </p:spPr>
        <p:txBody>
          <a:bodyPr wrap="square" rtlCol="0">
            <a:spAutoFit/>
          </a:bodyPr>
          <a:lstStyle/>
          <a:p>
            <a:pPr algn="just"/>
            <a:r>
              <a:rPr lang="en-US" sz="2800" b="1" dirty="0"/>
              <a:t>VÙNG BA HÒN</a:t>
            </a:r>
          </a:p>
        </p:txBody>
      </p:sp>
      <p:sp>
        <p:nvSpPr>
          <p:cNvPr id="11" name="TextBox 10">
            <a:extLst>
              <a:ext uri="{FF2B5EF4-FFF2-40B4-BE49-F238E27FC236}">
                <a16:creationId xmlns:a16="http://schemas.microsoft.com/office/drawing/2014/main" id="{E6F3CE75-CAC1-D473-2D0D-3C66FB9BAA2C}"/>
              </a:ext>
            </a:extLst>
          </p:cNvPr>
          <p:cNvSpPr txBox="1"/>
          <p:nvPr/>
        </p:nvSpPr>
        <p:spPr>
          <a:xfrm>
            <a:off x="5397062" y="1968449"/>
            <a:ext cx="5895778" cy="3408625"/>
          </a:xfrm>
          <a:prstGeom prst="rect">
            <a:avLst/>
          </a:prstGeom>
          <a:noFill/>
        </p:spPr>
        <p:txBody>
          <a:bodyPr wrap="square">
            <a:spAutoFit/>
          </a:bodyPr>
          <a:lstStyle/>
          <a:p>
            <a:pPr algn="just">
              <a:spcAft>
                <a:spcPts val="300"/>
              </a:spcAft>
            </a:pP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Hòn</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Lèn</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gần</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nhất</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giống</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một</a:t>
            </a:r>
            <a:r>
              <a:rPr lang="en-US" sz="2600" i="1" dirty="0">
                <a:solidFill>
                  <a:srgbClr val="000000"/>
                </a:solidFill>
                <a:effectLst/>
                <a:latin typeface="Times New Roman" panose="02020603050405020304" pitchFamily="18" charset="0"/>
                <a:ea typeface="Times New Roman" panose="02020603050405020304" pitchFamily="18" charset="0"/>
              </a:rPr>
              <a:t> người </a:t>
            </a:r>
            <a:r>
              <a:rPr lang="en-US" sz="2600" i="1" dirty="0" err="1">
                <a:solidFill>
                  <a:srgbClr val="000000"/>
                </a:solidFill>
                <a:effectLst/>
                <a:latin typeface="Times New Roman" panose="02020603050405020304" pitchFamily="18" charset="0"/>
                <a:ea typeface="Times New Roman" panose="02020603050405020304" pitchFamily="18" charset="0"/>
              </a:rPr>
              <a:t>cụt</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đầu</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đứng</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hiên</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ngang</a:t>
            </a:r>
            <a:r>
              <a:rPr lang="en-US" sz="2600" i="1" dirty="0">
                <a:solidFill>
                  <a:srgbClr val="000000"/>
                </a:solidFill>
                <a:effectLst/>
                <a:latin typeface="Times New Roman" panose="02020603050405020304" pitchFamily="18" charset="0"/>
                <a:ea typeface="Times New Roman" panose="02020603050405020304" pitchFamily="18" charset="0"/>
              </a:rPr>
              <a:t>. Người ta </a:t>
            </a:r>
            <a:r>
              <a:rPr lang="en-US" sz="2600" i="1" dirty="0" err="1">
                <a:solidFill>
                  <a:srgbClr val="000000"/>
                </a:solidFill>
                <a:effectLst/>
                <a:latin typeface="Times New Roman" panose="02020603050405020304" pitchFamily="18" charset="0"/>
                <a:ea typeface="Times New Roman" panose="02020603050405020304" pitchFamily="18" charset="0"/>
              </a:rPr>
              <a:t>gọi</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là</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Hòn</a:t>
            </a:r>
            <a:r>
              <a:rPr lang="en-US" sz="2600" i="1" dirty="0">
                <a:solidFill>
                  <a:srgbClr val="000000"/>
                </a:solidFill>
                <a:effectLst/>
                <a:latin typeface="Times New Roman" panose="02020603050405020304" pitchFamily="18" charset="0"/>
                <a:ea typeface="Times New Roman" panose="02020603050405020304" pitchFamily="18" charset="0"/>
              </a:rPr>
              <a:t> Vai </a:t>
            </a:r>
            <a:r>
              <a:rPr lang="en-US" sz="2600" i="1" dirty="0" err="1">
                <a:solidFill>
                  <a:srgbClr val="000000"/>
                </a:solidFill>
                <a:effectLst/>
                <a:latin typeface="Times New Roman" panose="02020603050405020304" pitchFamily="18" charset="0"/>
                <a:ea typeface="Times New Roman" panose="02020603050405020304" pitchFamily="18" charset="0"/>
              </a:rPr>
              <a:t>hoặc</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là</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núi</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Tướng</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rơi</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đầu</a:t>
            </a:r>
            <a:r>
              <a:rPr lang="en-US" sz="2600" i="1" dirty="0">
                <a:solidFill>
                  <a:srgbClr val="000000"/>
                </a:solidFill>
                <a:effectLst/>
                <a:latin typeface="Times New Roman" panose="02020603050405020304" pitchFamily="18" charset="0"/>
                <a:ea typeface="Times New Roman" panose="02020603050405020304" pitchFamily="18" charset="0"/>
              </a:rPr>
              <a:t>”</a:t>
            </a:r>
            <a:endParaRPr lang="en-US" sz="2600" i="1" dirty="0">
              <a:effectLst/>
              <a:latin typeface="Times New Roman" panose="02020603050405020304" pitchFamily="18" charset="0"/>
              <a:ea typeface="Times New Roman" panose="02020603050405020304" pitchFamily="18" charset="0"/>
            </a:endParaRPr>
          </a:p>
          <a:p>
            <a:pPr algn="just">
              <a:spcAft>
                <a:spcPts val="300"/>
              </a:spcAft>
            </a:pP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Phía</a:t>
            </a:r>
            <a:r>
              <a:rPr lang="en-US" sz="2600" i="1" dirty="0">
                <a:solidFill>
                  <a:srgbClr val="000000"/>
                </a:solidFill>
                <a:effectLst/>
                <a:latin typeface="Times New Roman" panose="02020603050405020304" pitchFamily="18" charset="0"/>
                <a:ea typeface="Times New Roman" panose="02020603050405020304" pitchFamily="18" charset="0"/>
              </a:rPr>
              <a:t> xa </a:t>
            </a:r>
            <a:r>
              <a:rPr lang="en-US" sz="2600" i="1" dirty="0" err="1">
                <a:solidFill>
                  <a:srgbClr val="000000"/>
                </a:solidFill>
                <a:effectLst/>
                <a:latin typeface="Times New Roman" panose="02020603050405020304" pitchFamily="18" charset="0"/>
                <a:ea typeface="Times New Roman" panose="02020603050405020304" pitchFamily="18" charset="0"/>
              </a:rPr>
              <a:t>xa</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là</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hòn</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Trống</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Thủng</a:t>
            </a:r>
            <a:r>
              <a:rPr lang="en-US" sz="2600" i="1" dirty="0">
                <a:solidFill>
                  <a:srgbClr val="000000"/>
                </a:solidFill>
                <a:effectLst/>
                <a:latin typeface="Times New Roman" panose="02020603050405020304" pitchFamily="18" charset="0"/>
                <a:ea typeface="Times New Roman" panose="02020603050405020304" pitchFamily="18" charset="0"/>
              </a:rPr>
              <a:t>.</a:t>
            </a:r>
            <a:endParaRPr lang="en-US" sz="2600" i="1" dirty="0">
              <a:effectLst/>
              <a:latin typeface="Times New Roman" panose="02020603050405020304" pitchFamily="18" charset="0"/>
              <a:ea typeface="Times New Roman" panose="02020603050405020304" pitchFamily="18" charset="0"/>
            </a:endParaRPr>
          </a:p>
          <a:p>
            <a:pPr algn="just">
              <a:spcAft>
                <a:spcPts val="300"/>
              </a:spcAft>
            </a:pP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Từ</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HònTrống</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Thủng</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một</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dãy</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núi</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dài</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dằng</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dặc</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sát</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chân</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trời</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đó</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là</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núi</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Cờ</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Rách</a:t>
            </a:r>
            <a:r>
              <a:rPr lang="en-US" sz="2600" i="1" dirty="0">
                <a:solidFill>
                  <a:srgbClr val="000000"/>
                </a:solidFill>
                <a:effectLst/>
                <a:latin typeface="Times New Roman" panose="02020603050405020304" pitchFamily="18" charset="0"/>
                <a:ea typeface="Times New Roman" panose="02020603050405020304" pitchFamily="18" charset="0"/>
              </a:rPr>
              <a:t>.</a:t>
            </a:r>
            <a:endParaRPr lang="en-US" sz="2600" i="1" dirty="0">
              <a:effectLst/>
              <a:latin typeface="Times New Roman" panose="02020603050405020304" pitchFamily="18" charset="0"/>
              <a:ea typeface="Times New Roman" panose="02020603050405020304" pitchFamily="18" charset="0"/>
            </a:endParaRPr>
          </a:p>
          <a:p>
            <a:pPr algn="just">
              <a:spcAft>
                <a:spcPts val="300"/>
              </a:spcAft>
            </a:pPr>
            <a:r>
              <a:rPr lang="en-US" sz="2600" i="1" dirty="0">
                <a:effectLst/>
                <a:latin typeface="Times New Roman" panose="02020603050405020304" pitchFamily="18" charset="0"/>
                <a:ea typeface="Times New Roman" panose="02020603050405020304" pitchFamily="18" charset="0"/>
              </a:rPr>
              <a:t>=&gt; </a:t>
            </a:r>
            <a:r>
              <a:rPr lang="en-US" sz="2600" b="1" i="1" dirty="0" err="1">
                <a:effectLst/>
                <a:latin typeface="Times New Roman" panose="02020603050405020304" pitchFamily="18" charset="0"/>
                <a:ea typeface="Times New Roman" panose="02020603050405020304" pitchFamily="18" charset="0"/>
              </a:rPr>
              <a:t>Những</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hòn</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núi</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có</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hình</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dáng</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và</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tên</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gọi</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rất</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đặc</a:t>
            </a:r>
            <a:r>
              <a:rPr lang="en-US" sz="2600" b="1" i="1" dirty="0">
                <a:effectLst/>
                <a:latin typeface="Times New Roman" panose="02020603050405020304" pitchFamily="18" charset="0"/>
                <a:ea typeface="Times New Roman" panose="02020603050405020304" pitchFamily="18" charset="0"/>
              </a:rPr>
              <a:t> </a:t>
            </a:r>
            <a:r>
              <a:rPr lang="en-US" sz="2600" b="1" i="1" dirty="0" err="1">
                <a:effectLst/>
                <a:latin typeface="Times New Roman" panose="02020603050405020304" pitchFamily="18" charset="0"/>
                <a:ea typeface="Times New Roman" panose="02020603050405020304" pitchFamily="18" charset="0"/>
              </a:rPr>
              <a:t>biệt</a:t>
            </a:r>
            <a:r>
              <a:rPr lang="en-US" sz="2600" b="1" i="1" dirty="0">
                <a:effectLst/>
                <a:latin typeface="Times New Roman" panose="02020603050405020304" pitchFamily="18" charset="0"/>
                <a:ea typeface="Times New Roman" panose="02020603050405020304" pitchFamily="18" charset="0"/>
              </a:rPr>
              <a:t>.</a:t>
            </a:r>
            <a:endParaRPr lang="en-US" sz="2600" b="1" i="1" dirty="0"/>
          </a:p>
        </p:txBody>
      </p:sp>
      <p:pic>
        <p:nvPicPr>
          <p:cNvPr id="5" name="Picture 4">
            <a:extLst>
              <a:ext uri="{FF2B5EF4-FFF2-40B4-BE49-F238E27FC236}">
                <a16:creationId xmlns:a16="http://schemas.microsoft.com/office/drawing/2014/main" id="{EAFC10AD-E5B6-6536-38CC-728A7ADC3DA1}"/>
              </a:ext>
            </a:extLst>
          </p:cNvPr>
          <p:cNvPicPr>
            <a:picLocks noChangeAspect="1"/>
          </p:cNvPicPr>
          <p:nvPr/>
        </p:nvPicPr>
        <p:blipFill>
          <a:blip r:embed="rId2">
            <a:extLst>
              <a:ext uri="{28A0092B-C50C-407E-A947-70E740481C1C}">
                <a14:useLocalDpi xmlns:a14="http://schemas.microsoft.com/office/drawing/2010/main" val="0"/>
              </a:ext>
            </a:extLst>
          </a:blip>
          <a:srcRect l="36376" r="15952" b="39309"/>
          <a:stretch/>
        </p:blipFill>
        <p:spPr>
          <a:xfrm>
            <a:off x="189711" y="1550191"/>
            <a:ext cx="5005667" cy="4245140"/>
          </a:xfrm>
          <a:prstGeom prst="rect">
            <a:avLst/>
          </a:prstGeom>
        </p:spPr>
      </p:pic>
      <p:pic>
        <p:nvPicPr>
          <p:cNvPr id="6" name="Picture 5">
            <a:extLst>
              <a:ext uri="{FF2B5EF4-FFF2-40B4-BE49-F238E27FC236}">
                <a16:creationId xmlns:a16="http://schemas.microsoft.com/office/drawing/2014/main" id="{8F55CAB8-0E00-F1D8-A63C-B3B4BA02A201}"/>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726190" y="7199154"/>
            <a:ext cx="4881961" cy="5846730"/>
          </a:xfrm>
          <a:prstGeom prst="rect">
            <a:avLst/>
          </a:prstGeom>
        </p:spPr>
      </p:pic>
    </p:spTree>
    <p:extLst>
      <p:ext uri="{BB962C8B-B14F-4D97-AF65-F5344CB8AC3E}">
        <p14:creationId xmlns:p14="http://schemas.microsoft.com/office/powerpoint/2010/main" val="2350345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3CE6FF-571A-3B10-3577-F6FE2B83054D}"/>
              </a:ext>
            </a:extLst>
          </p:cNvPr>
          <p:cNvSpPr/>
          <p:nvPr/>
        </p:nvSpPr>
        <p:spPr>
          <a:xfrm>
            <a:off x="5507946" y="346317"/>
            <a:ext cx="6165894" cy="6621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dirty="0"/>
              <a:t>CÂU CHUYỆN GẮN VỚI ĐỊA DANH</a:t>
            </a:r>
          </a:p>
        </p:txBody>
      </p:sp>
      <p:sp>
        <p:nvSpPr>
          <p:cNvPr id="3" name="TextBox 2">
            <a:extLst>
              <a:ext uri="{FF2B5EF4-FFF2-40B4-BE49-F238E27FC236}">
                <a16:creationId xmlns:a16="http://schemas.microsoft.com/office/drawing/2014/main" id="{3A98A111-BE93-BE7D-7384-9F8460A03B54}"/>
              </a:ext>
            </a:extLst>
          </p:cNvPr>
          <p:cNvSpPr txBox="1"/>
          <p:nvPr/>
        </p:nvSpPr>
        <p:spPr>
          <a:xfrm>
            <a:off x="9054662" y="1074449"/>
            <a:ext cx="3203553" cy="523220"/>
          </a:xfrm>
          <a:prstGeom prst="rect">
            <a:avLst/>
          </a:prstGeom>
          <a:noFill/>
        </p:spPr>
        <p:txBody>
          <a:bodyPr wrap="square" rtlCol="0">
            <a:spAutoFit/>
          </a:bodyPr>
          <a:lstStyle/>
          <a:p>
            <a:pPr algn="just"/>
            <a:r>
              <a:rPr lang="en-US" sz="2800" b="1" dirty="0"/>
              <a:t>VÙNG BA HÒN</a:t>
            </a:r>
          </a:p>
        </p:txBody>
      </p:sp>
      <p:sp>
        <p:nvSpPr>
          <p:cNvPr id="11" name="TextBox 10">
            <a:extLst>
              <a:ext uri="{FF2B5EF4-FFF2-40B4-BE49-F238E27FC236}">
                <a16:creationId xmlns:a16="http://schemas.microsoft.com/office/drawing/2014/main" id="{E6F3CE75-CAC1-D473-2D0D-3C66FB9BAA2C}"/>
              </a:ext>
            </a:extLst>
          </p:cNvPr>
          <p:cNvSpPr txBox="1"/>
          <p:nvPr/>
        </p:nvSpPr>
        <p:spPr>
          <a:xfrm>
            <a:off x="4617720" y="1597669"/>
            <a:ext cx="7421880" cy="4678204"/>
          </a:xfrm>
          <a:prstGeom prst="rect">
            <a:avLst/>
          </a:prstGeom>
          <a:noFill/>
        </p:spPr>
        <p:txBody>
          <a:bodyPr wrap="square">
            <a:spAutoFit/>
          </a:bodyPr>
          <a:lstStyle/>
          <a:p>
            <a:pPr algn="just">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may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nhoai</a:t>
            </a:r>
            <a:r>
              <a:rPr lang="en-US" sz="2400" dirty="0">
                <a:solidFill>
                  <a:srgbClr val="000000"/>
                </a:solidFill>
                <a:effectLst/>
                <a:latin typeface="Times New Roman" panose="02020603050405020304" pitchFamily="18" charset="0"/>
                <a:ea typeface="Times New Roman" panose="02020603050405020304" pitchFamily="18" charset="0"/>
              </a:rPr>
              <a:t> người </a:t>
            </a:r>
            <a:r>
              <a:rPr lang="en-US" sz="2400" dirty="0" err="1">
                <a:solidFill>
                  <a:srgbClr val="000000"/>
                </a:solidFill>
                <a:effectLst/>
                <a:latin typeface="Times New Roman" panose="02020603050405020304" pitchFamily="18" charset="0"/>
                <a:ea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lão</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phía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tin người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lão</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Tướng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Châu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già</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phía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tin người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ô</a:t>
            </a:r>
            <a:r>
              <a:rPr lang="en-US" sz="2400" dirty="0" err="1">
                <a:solidFill>
                  <a:srgbClr val="000000"/>
                </a:solidFill>
                <a:effectLst/>
                <a:latin typeface="Times New Roman" panose="02020603050405020304" pitchFamily="18" charset="0"/>
                <a:ea typeface="Times New Roman" panose="02020603050405020304" pitchFamily="18" charset="0"/>
              </a:rPr>
              <a:t>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núi</a:t>
            </a:r>
            <a:r>
              <a:rPr lang="en-US" sz="2400" dirty="0">
                <a:solidFill>
                  <a:srgbClr val="000000"/>
                </a:solidFill>
                <a:effectLst/>
                <a:latin typeface="Times New Roman" panose="02020603050405020304" pitchFamily="18" charset="0"/>
                <a:ea typeface="Times New Roman" panose="02020603050405020304" pitchFamily="18" charset="0"/>
              </a:rPr>
              <a:t> Hai Vai.</a:t>
            </a:r>
            <a:endParaRPr lang="en-US" sz="2400" dirty="0">
              <a:effectLst/>
              <a:latin typeface="Times New Roman" panose="02020603050405020304" pitchFamily="18" charset="0"/>
              <a:ea typeface="Times New Roman" panose="02020603050405020304" pitchFamily="18" charset="0"/>
            </a:endParaRPr>
          </a:p>
          <a:p>
            <a:pPr algn="just">
              <a:spcAft>
                <a:spcPts val="3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núi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cờ</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núi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Cờ</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Rách</a:t>
            </a:r>
            <a:endParaRPr lang="en-US" sz="2400" b="1" i="1" dirty="0"/>
          </a:p>
        </p:txBody>
      </p:sp>
      <p:pic>
        <p:nvPicPr>
          <p:cNvPr id="4" name="Picture 3">
            <a:extLst>
              <a:ext uri="{FF2B5EF4-FFF2-40B4-BE49-F238E27FC236}">
                <a16:creationId xmlns:a16="http://schemas.microsoft.com/office/drawing/2014/main" id="{895DBAD2-68BA-C7FB-636D-24E6F93870D6}"/>
              </a:ext>
            </a:extLst>
          </p:cNvPr>
          <p:cNvPicPr>
            <a:picLocks noChangeAspect="1"/>
          </p:cNvPicPr>
          <p:nvPr/>
        </p:nvPicPr>
        <p:blipFill>
          <a:blip r:embed="rId2">
            <a:extLst>
              <a:ext uri="{28A0092B-C50C-407E-A947-70E740481C1C}">
                <a14:useLocalDpi xmlns:a14="http://schemas.microsoft.com/office/drawing/2010/main" val="0"/>
              </a:ext>
            </a:extLst>
          </a:blip>
          <a:srcRect l="28254" r="8479" b="24608"/>
          <a:stretch/>
        </p:blipFill>
        <p:spPr>
          <a:xfrm>
            <a:off x="183359" y="1919178"/>
            <a:ext cx="4215746" cy="3346505"/>
          </a:xfrm>
          <a:prstGeom prst="rect">
            <a:avLst/>
          </a:prstGeom>
        </p:spPr>
      </p:pic>
      <p:pic>
        <p:nvPicPr>
          <p:cNvPr id="5" name="Picture 4">
            <a:extLst>
              <a:ext uri="{FF2B5EF4-FFF2-40B4-BE49-F238E27FC236}">
                <a16:creationId xmlns:a16="http://schemas.microsoft.com/office/drawing/2014/main" id="{5B9EE612-F2D8-44E9-90D7-8857ED5EC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839" y="2382560"/>
            <a:ext cx="5398005" cy="2831543"/>
          </a:xfrm>
          <a:prstGeom prst="rect">
            <a:avLst/>
          </a:prstGeom>
        </p:spPr>
      </p:pic>
    </p:spTree>
    <p:extLst>
      <p:ext uri="{BB962C8B-B14F-4D97-AF65-F5344CB8AC3E}">
        <p14:creationId xmlns:p14="http://schemas.microsoft.com/office/powerpoint/2010/main" val="321110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3CE6FF-571A-3B10-3577-F6FE2B83054D}"/>
              </a:ext>
            </a:extLst>
          </p:cNvPr>
          <p:cNvSpPr/>
          <p:nvPr/>
        </p:nvSpPr>
        <p:spPr>
          <a:xfrm>
            <a:off x="5507946" y="346317"/>
            <a:ext cx="6165894" cy="66215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dirty="0"/>
              <a:t>NHÂN VẬT CÔNG</a:t>
            </a:r>
          </a:p>
        </p:txBody>
      </p:sp>
      <p:sp>
        <p:nvSpPr>
          <p:cNvPr id="3" name="TextBox 2">
            <a:extLst>
              <a:ext uri="{FF2B5EF4-FFF2-40B4-BE49-F238E27FC236}">
                <a16:creationId xmlns:a16="http://schemas.microsoft.com/office/drawing/2014/main" id="{3A98A111-BE93-BE7D-7384-9F8460A03B54}"/>
              </a:ext>
            </a:extLst>
          </p:cNvPr>
          <p:cNvSpPr txBox="1"/>
          <p:nvPr/>
        </p:nvSpPr>
        <p:spPr>
          <a:xfrm>
            <a:off x="9054662" y="1074449"/>
            <a:ext cx="3203553" cy="523220"/>
          </a:xfrm>
          <a:prstGeom prst="rect">
            <a:avLst/>
          </a:prstGeom>
          <a:noFill/>
        </p:spPr>
        <p:txBody>
          <a:bodyPr wrap="square" rtlCol="0">
            <a:spAutoFit/>
          </a:bodyPr>
          <a:lstStyle/>
          <a:p>
            <a:pPr algn="just"/>
            <a:r>
              <a:rPr lang="en-US" sz="2800" b="1" dirty="0"/>
              <a:t>VÙNG BA HÒN</a:t>
            </a:r>
          </a:p>
        </p:txBody>
      </p:sp>
      <p:sp>
        <p:nvSpPr>
          <p:cNvPr id="11" name="TextBox 10">
            <a:extLst>
              <a:ext uri="{FF2B5EF4-FFF2-40B4-BE49-F238E27FC236}">
                <a16:creationId xmlns:a16="http://schemas.microsoft.com/office/drawing/2014/main" id="{E6F3CE75-CAC1-D473-2D0D-3C66FB9BAA2C}"/>
              </a:ext>
            </a:extLst>
          </p:cNvPr>
          <p:cNvSpPr txBox="1"/>
          <p:nvPr/>
        </p:nvSpPr>
        <p:spPr>
          <a:xfrm>
            <a:off x="5722882" y="2382559"/>
            <a:ext cx="5950957" cy="2831544"/>
          </a:xfrm>
          <a:prstGeom prst="rect">
            <a:avLst/>
          </a:prstGeom>
          <a:noFill/>
        </p:spPr>
        <p:txBody>
          <a:bodyPr wrap="square">
            <a:spAutoFit/>
          </a:bodyPr>
          <a:lstStyle/>
          <a:p>
            <a:pPr algn="just">
              <a:spcAft>
                <a:spcPts val="1200"/>
              </a:spcAft>
            </a:pPr>
            <a:r>
              <a:rPr lang="en-US" sz="2800" i="1" dirty="0" err="1">
                <a:solidFill>
                  <a:srgbClr val="000000"/>
                </a:solidFill>
                <a:latin typeface="Times New Roman" panose="02020603050405020304" pitchFamily="18" charset="0"/>
                <a:ea typeface="Times New Roman" panose="02020603050405020304" pitchFamily="18" charset="0"/>
              </a:rPr>
              <a:t>Ước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vọng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dân</a:t>
            </a:r>
            <a:r>
              <a:rPr lang="en-US" sz="2800" i="1" dirty="0">
                <a:solidFill>
                  <a:srgbClr val="000000"/>
                </a:solidFill>
                <a:latin typeface="Times New Roman" panose="02020603050405020304" pitchFamily="18" charset="0"/>
                <a:ea typeface="Times New Roman" panose="02020603050405020304" pitchFamily="18" charset="0"/>
              </a:rPr>
              <a:t> ta </a:t>
            </a:r>
            <a:r>
              <a:rPr lang="en-US" sz="2800" i="1" dirty="0" err="1">
                <a:solidFill>
                  <a:srgbClr val="000000"/>
                </a:solidFill>
                <a:latin typeface="Times New Roman" panose="02020603050405020304" pitchFamily="18" charset="0"/>
                <a:ea typeface="Times New Roman" panose="02020603050405020304" pitchFamily="18" charset="0"/>
              </a:rPr>
              <a:t>thật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đẹp</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Tưởng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tượng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rPr>
              <a:t> người ta </a:t>
            </a:r>
            <a:r>
              <a:rPr lang="en-US" sz="2800" i="1" dirty="0" err="1">
                <a:solidFill>
                  <a:srgbClr val="000000"/>
                </a:solidFill>
                <a:latin typeface="Times New Roman" panose="02020603050405020304" pitchFamily="18" charset="0"/>
                <a:ea typeface="Times New Roman" panose="02020603050405020304" pitchFamily="18" charset="0"/>
              </a:rPr>
              <a:t>đến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tuyệt</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Cậu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người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gửi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gắm</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p>
        </p:txBody>
      </p:sp>
      <p:pic>
        <p:nvPicPr>
          <p:cNvPr id="6" name="Picture 5">
            <a:extLst>
              <a:ext uri="{FF2B5EF4-FFF2-40B4-BE49-F238E27FC236}">
                <a16:creationId xmlns:a16="http://schemas.microsoft.com/office/drawing/2014/main" id="{360B2C2C-A267-EB45-9B62-6D7C313C7D41}"/>
              </a:ext>
            </a:extLst>
          </p:cNvPr>
          <p:cNvPicPr>
            <a:picLocks noChangeAspect="1"/>
          </p:cNvPicPr>
          <p:nvPr/>
        </p:nvPicPr>
        <p:blipFill>
          <a:blip r:embed="rId2">
            <a:extLst>
              <a:ext uri="{28A0092B-C50C-407E-A947-70E740481C1C}">
                <a14:useLocalDpi xmlns:a14="http://schemas.microsoft.com/office/drawing/2010/main" val="0"/>
              </a:ext>
            </a:extLst>
          </a:blip>
          <a:srcRect l="28254" r="8479" b="24608"/>
          <a:stretch/>
        </p:blipFill>
        <p:spPr>
          <a:xfrm>
            <a:off x="-4510561" y="1919178"/>
            <a:ext cx="4215746" cy="3346505"/>
          </a:xfrm>
          <a:prstGeom prst="rect">
            <a:avLst/>
          </a:prstGeom>
        </p:spPr>
      </p:pic>
      <p:pic>
        <p:nvPicPr>
          <p:cNvPr id="5" name="Picture 4">
            <a:extLst>
              <a:ext uri="{FF2B5EF4-FFF2-40B4-BE49-F238E27FC236}">
                <a16:creationId xmlns:a16="http://schemas.microsoft.com/office/drawing/2014/main" id="{78CEA178-C377-5B4E-D40F-C12799C08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81" y="2382560"/>
            <a:ext cx="5398005" cy="2831543"/>
          </a:xfrm>
          <a:prstGeom prst="rect">
            <a:avLst/>
          </a:prstGeom>
        </p:spPr>
      </p:pic>
      <p:pic>
        <p:nvPicPr>
          <p:cNvPr id="7" name="Picture 6">
            <a:extLst>
              <a:ext uri="{FF2B5EF4-FFF2-40B4-BE49-F238E27FC236}">
                <a16:creationId xmlns:a16="http://schemas.microsoft.com/office/drawing/2014/main" id="{9D339A9E-650A-2F48-DB00-0802D27F0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4661" y="559676"/>
            <a:ext cx="3977669" cy="5738648"/>
          </a:xfrm>
          <a:prstGeom prst="rect">
            <a:avLst/>
          </a:prstGeom>
        </p:spPr>
      </p:pic>
    </p:spTree>
    <p:extLst>
      <p:ext uri="{BB962C8B-B14F-4D97-AF65-F5344CB8AC3E}">
        <p14:creationId xmlns:p14="http://schemas.microsoft.com/office/powerpoint/2010/main" val="3712769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5F9C7-6A22-0820-C67E-FE2E41FD3A53}"/>
              </a:ext>
            </a:extLst>
          </p:cNvPr>
          <p:cNvSpPr txBox="1"/>
          <p:nvPr/>
        </p:nvSpPr>
        <p:spPr>
          <a:xfrm>
            <a:off x="554946" y="1392545"/>
            <a:ext cx="7128116" cy="4072910"/>
          </a:xfrm>
          <a:prstGeom prst="rect">
            <a:avLst/>
          </a:prstGeom>
          <a:noFill/>
        </p:spPr>
        <p:txBody>
          <a:bodyPr wrap="square">
            <a:spAutoFit/>
          </a:bodyPr>
          <a:lstStyle/>
          <a:p>
            <a:pPr algn="just">
              <a:spcBef>
                <a:spcPts val="800"/>
              </a:spcBef>
            </a:pPr>
            <a:r>
              <a:rPr lang="en-US" sz="2800" b="1" dirty="0">
                <a:solidFill>
                  <a:srgbClr val="000000"/>
                </a:solidFill>
                <a:effectLst/>
                <a:latin typeface="Times New Roman" panose="02020603050405020304" pitchFamily="18" charset="0"/>
                <a:ea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việc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Côn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tỏ</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suy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mình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em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hãy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vật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Côn</a:t>
            </a:r>
            <a:r>
              <a:rPr lang="en-US" sz="2800" b="1" dirty="0">
                <a:solidFill>
                  <a:srgbClr val="000000"/>
                </a:solidFill>
                <a:effectLst/>
                <a:latin typeface="Times New Roman" panose="02020603050405020304" pitchFamily="18" charset="0"/>
                <a:ea typeface="Times New Roman" panose="02020603050405020304" pitchFamily="18" charset="0"/>
              </a:rPr>
              <a:t>. Theo </a:t>
            </a:r>
            <a:r>
              <a:rPr lang="en-US" sz="2800" b="1" dirty="0" err="1">
                <a:solidFill>
                  <a:srgbClr val="000000"/>
                </a:solidFill>
                <a:effectLst/>
                <a:latin typeface="Times New Roman" panose="02020603050405020304" pitchFamily="18" charset="0"/>
                <a:ea typeface="Times New Roman" panose="02020603050405020304" pitchFamily="18" charset="0"/>
              </a:rPr>
              <a:t>em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cậu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bé</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Côn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rPr>
              <a:t> người </a:t>
            </a:r>
            <a:r>
              <a:rPr lang="en-US" sz="2800" b="1" dirty="0" err="1">
                <a:solidFill>
                  <a:srgbClr val="000000"/>
                </a:solidFill>
                <a:effectLst/>
                <a:latin typeface="Times New Roman" panose="02020603050405020304" pitchFamily="18" charset="0"/>
                <a:ea typeface="Times New Roman" panose="02020603050405020304" pitchFamily="18" charset="0"/>
              </a:rPr>
              <a:t>như</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thế</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nào</a:t>
            </a: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algn="just">
              <a:spcBef>
                <a:spcPts val="800"/>
              </a:spcBef>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Ham </a:t>
            </a:r>
            <a:r>
              <a:rPr lang="en-US" sz="2800" b="1" i="1" dirty="0" err="1">
                <a:solidFill>
                  <a:srgbClr val="000000"/>
                </a:solidFill>
                <a:effectLst/>
                <a:latin typeface="Times New Roman" panose="02020603050405020304" pitchFamily="18" charset="0"/>
                <a:ea typeface="Times New Roman" panose="02020603050405020304" pitchFamily="18" charset="0"/>
              </a:rPr>
              <a:t>học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hỏi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khát</a:t>
            </a:r>
            <a:r>
              <a:rPr lang="en-US" sz="2800" b="1" i="1" dirty="0">
                <a:solidFill>
                  <a:srgbClr val="000000"/>
                </a:solidFill>
                <a:effectLst/>
                <a:latin typeface="Times New Roman" panose="02020603050405020304" pitchFamily="18" charset="0"/>
                <a:ea typeface="Times New Roman" panose="02020603050405020304" pitchFamily="18" charset="0"/>
              </a:rPr>
              <a:t> khao </a:t>
            </a:r>
            <a:r>
              <a:rPr lang="en-US" sz="2800" b="1" i="1" dirty="0" err="1">
                <a:solidFill>
                  <a:srgbClr val="000000"/>
                </a:solidFill>
                <a:effectLst/>
                <a:latin typeface="Times New Roman" panose="02020603050405020304" pitchFamily="18" charset="0"/>
                <a:ea typeface="Times New Roman" panose="02020603050405020304" pitchFamily="18" charset="0"/>
              </a:rPr>
              <a:t>muốn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được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tìm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hiểu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khám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phá</a:t>
            </a:r>
            <a:endParaRPr lang="en-US" sz="2800" b="1" i="1"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Có</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suy</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nghĩ</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sâu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sắc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chín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chắn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khả</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năng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nhận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định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sắc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lịch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coi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Thục</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
        <p:nvSpPr>
          <p:cNvPr id="2" name="TextBox 1">
            <a:extLst>
              <a:ext uri="{FF2B5EF4-FFF2-40B4-BE49-F238E27FC236}">
                <a16:creationId xmlns:a16="http://schemas.microsoft.com/office/drawing/2014/main" id="{72E2AC77-BDEE-756B-7334-FB961D1EFF38}"/>
              </a:ext>
            </a:extLst>
          </p:cNvPr>
          <p:cNvSpPr txBox="1"/>
          <p:nvPr/>
        </p:nvSpPr>
        <p:spPr>
          <a:xfrm>
            <a:off x="8653166" y="2200568"/>
            <a:ext cx="3538834" cy="523220"/>
          </a:xfrm>
          <a:prstGeom prst="rect">
            <a:avLst/>
          </a:prstGeom>
          <a:noFill/>
        </p:spPr>
        <p:txBody>
          <a:bodyPr wrap="square">
            <a:spAutoFit/>
          </a:bodyPr>
          <a:lstStyle/>
          <a:p>
            <a:pPr algn="just"/>
            <a:r>
              <a:rPr lang="en-US" sz="2800" b="1" i="1" dirty="0" err="1">
                <a:solidFill>
                  <a:srgbClr val="000000"/>
                </a:solidFill>
                <a:latin typeface="Times New Roman" panose="02020603050405020304" pitchFamily="18" charset="0"/>
              </a:rPr>
              <a:t>Ảnh</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Bác</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Hồ</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còn</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nhỏ</a:t>
            </a:r>
            <a:endParaRPr lang="en-US" sz="2800" dirty="0"/>
          </a:p>
        </p:txBody>
      </p:sp>
      <p:sp>
        <p:nvSpPr>
          <p:cNvPr id="4" name="Isosceles Triangle 3">
            <a:extLst>
              <a:ext uri="{FF2B5EF4-FFF2-40B4-BE49-F238E27FC236}">
                <a16:creationId xmlns:a16="http://schemas.microsoft.com/office/drawing/2014/main" id="{9822F636-FF80-6A66-8DF7-127FFF4ACC8F}"/>
              </a:ext>
            </a:extLst>
          </p:cNvPr>
          <p:cNvSpPr/>
          <p:nvPr/>
        </p:nvSpPr>
        <p:spPr>
          <a:xfrm rot="19358067">
            <a:off x="-525517" y="-136634"/>
            <a:ext cx="1818289" cy="1166648"/>
          </a:xfrm>
          <a:prstGeom prst="triangle">
            <a:avLst>
              <a:gd name="adj" fmla="val 2454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A89041AE-0C66-4992-C568-7C5A6925494C}"/>
              </a:ext>
            </a:extLst>
          </p:cNvPr>
          <p:cNvSpPr/>
          <p:nvPr/>
        </p:nvSpPr>
        <p:spPr>
          <a:xfrm rot="19358067">
            <a:off x="2638097" y="5538955"/>
            <a:ext cx="1818289" cy="1166648"/>
          </a:xfrm>
          <a:prstGeom prst="triangle">
            <a:avLst>
              <a:gd name="adj" fmla="val 2454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3E3D53AE-E975-FEA9-7FE6-4E25F94B13FC}"/>
              </a:ext>
            </a:extLst>
          </p:cNvPr>
          <p:cNvSpPr/>
          <p:nvPr/>
        </p:nvSpPr>
        <p:spPr>
          <a:xfrm rot="19358067">
            <a:off x="10079420" y="-693683"/>
            <a:ext cx="1818289" cy="1166648"/>
          </a:xfrm>
          <a:prstGeom prst="triangle">
            <a:avLst>
              <a:gd name="adj" fmla="val 2454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F6840014-E469-0DDA-E963-E78D71D6CF76}"/>
              </a:ext>
            </a:extLst>
          </p:cNvPr>
          <p:cNvSpPr/>
          <p:nvPr/>
        </p:nvSpPr>
        <p:spPr>
          <a:xfrm rot="11939462">
            <a:off x="10415751" y="5623035"/>
            <a:ext cx="1818289" cy="1166648"/>
          </a:xfrm>
          <a:prstGeom prst="triangle">
            <a:avLst>
              <a:gd name="adj" fmla="val 245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05401B6-6F1D-8026-3C54-FE0E52673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141" y="559676"/>
            <a:ext cx="3977669" cy="5738648"/>
          </a:xfrm>
          <a:prstGeom prst="rect">
            <a:avLst/>
          </a:prstGeom>
        </p:spPr>
      </p:pic>
      <p:pic>
        <p:nvPicPr>
          <p:cNvPr id="13" name="Picture 12">
            <a:extLst>
              <a:ext uri="{FF2B5EF4-FFF2-40B4-BE49-F238E27FC236}">
                <a16:creationId xmlns:a16="http://schemas.microsoft.com/office/drawing/2014/main" id="{14052A64-ABCA-7ACD-A7EF-9B37619D2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399" y="2382560"/>
            <a:ext cx="5398005" cy="2831543"/>
          </a:xfrm>
          <a:prstGeom prst="rect">
            <a:avLst/>
          </a:prstGeom>
        </p:spPr>
      </p:pic>
    </p:spTree>
    <p:extLst>
      <p:ext uri="{BB962C8B-B14F-4D97-AF65-F5344CB8AC3E}">
        <p14:creationId xmlns:p14="http://schemas.microsoft.com/office/powerpoint/2010/main" val="1421969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5F9C7-6A22-0820-C67E-FE2E41FD3A53}"/>
              </a:ext>
            </a:extLst>
          </p:cNvPr>
          <p:cNvSpPr txBox="1"/>
          <p:nvPr/>
        </p:nvSpPr>
        <p:spPr>
          <a:xfrm>
            <a:off x="653743" y="4686349"/>
            <a:ext cx="10884513" cy="1292662"/>
          </a:xfrm>
          <a:prstGeom prst="rect">
            <a:avLst/>
          </a:prstGeom>
          <a:noFill/>
        </p:spPr>
        <p:txBody>
          <a:bodyPr wrap="square">
            <a:spAutoFit/>
          </a:bodyPr>
          <a:lstStyle/>
          <a:p>
            <a:pPr algn="just"/>
            <a:r>
              <a:rPr lang="en-US" sz="2600" b="1" dirty="0"/>
              <a:t>3</a:t>
            </a:r>
            <a:r>
              <a:rPr lang="en-US" sz="2600" b="1" i="1" dirty="0"/>
              <a:t>. </a:t>
            </a:r>
            <a:r>
              <a:rPr lang="en-US" sz="2600" b="1" dirty="0"/>
              <a:t>Ở </a:t>
            </a:r>
            <a:r>
              <a:rPr lang="en-US" sz="2600" b="1" dirty="0" err="1"/>
              <a:t>phần</a:t>
            </a:r>
            <a:r>
              <a:rPr lang="en-US" sz="2600" b="1" dirty="0"/>
              <a:t> 3, </a:t>
            </a:r>
            <a:r>
              <a:rPr lang="en-US" sz="2600" b="1" dirty="0" err="1"/>
              <a:t>khi</a:t>
            </a:r>
            <a:r>
              <a:rPr lang="en-US" sz="2600" b="1" dirty="0"/>
              <a:t> </a:t>
            </a:r>
            <a:r>
              <a:rPr lang="en-US" sz="2600" b="1" dirty="0" err="1"/>
              <a:t>tới</a:t>
            </a:r>
            <a:r>
              <a:rPr lang="en-US" sz="2600" b="1" dirty="0"/>
              <a:t> </a:t>
            </a:r>
            <a:r>
              <a:rPr lang="en-US" sz="2600" b="1" dirty="0" err="1"/>
              <a:t>thăm</a:t>
            </a:r>
            <a:r>
              <a:rPr lang="en-US" sz="2600" b="1" dirty="0"/>
              <a:t> </a:t>
            </a:r>
            <a:r>
              <a:rPr lang="en-US" sz="2600" b="1" dirty="0" err="1"/>
              <a:t>nhà</a:t>
            </a:r>
            <a:r>
              <a:rPr lang="en-US" sz="2600" b="1" dirty="0"/>
              <a:t> </a:t>
            </a:r>
            <a:r>
              <a:rPr lang="en-US" sz="2600" b="1" dirty="0" err="1"/>
              <a:t>thờ</a:t>
            </a:r>
            <a:r>
              <a:rPr lang="en-US" sz="2600" b="1" dirty="0"/>
              <a:t> </a:t>
            </a:r>
            <a:r>
              <a:rPr lang="en-US" sz="2600" b="1" dirty="0" err="1"/>
              <a:t>họ</a:t>
            </a:r>
            <a:r>
              <a:rPr lang="en-US" sz="2600" b="1" dirty="0"/>
              <a:t> </a:t>
            </a:r>
            <a:r>
              <a:rPr lang="en-US" sz="2600" b="1" dirty="0" err="1"/>
              <a:t>Nguyễn</a:t>
            </a:r>
            <a:r>
              <a:rPr lang="en-US" sz="2600" b="1" dirty="0"/>
              <a:t> Tiên </a:t>
            </a:r>
            <a:r>
              <a:rPr lang="en-US" sz="2600" b="1" dirty="0" err="1"/>
              <a:t>Điền</a:t>
            </a:r>
            <a:r>
              <a:rPr lang="en-US" sz="2600" b="1" dirty="0"/>
              <a:t>, </a:t>
            </a:r>
            <a:r>
              <a:rPr lang="en-US" sz="2600" b="1" dirty="0" err="1"/>
              <a:t>thăm</a:t>
            </a:r>
            <a:r>
              <a:rPr lang="en-US" sz="2600" b="1" dirty="0"/>
              <a:t> </a:t>
            </a:r>
            <a:r>
              <a:rPr lang="en-US" sz="2600" b="1" dirty="0" err="1"/>
              <a:t>mộ</a:t>
            </a:r>
            <a:r>
              <a:rPr lang="en-US" sz="2600" b="1" dirty="0"/>
              <a:t> </a:t>
            </a:r>
            <a:r>
              <a:rPr lang="en-US" sz="2600" b="1" dirty="0" err="1"/>
              <a:t>đại</a:t>
            </a:r>
            <a:r>
              <a:rPr lang="en-US" sz="2600" b="1" dirty="0"/>
              <a:t> </a:t>
            </a:r>
            <a:r>
              <a:rPr lang="en-US" sz="2600" b="1" dirty="0" err="1"/>
              <a:t>thi</a:t>
            </a:r>
            <a:r>
              <a:rPr lang="en-US" sz="2600" b="1" dirty="0"/>
              <a:t> </a:t>
            </a:r>
            <a:r>
              <a:rPr lang="en-US" sz="2600" b="1" dirty="0" err="1"/>
              <a:t>hào</a:t>
            </a:r>
            <a:r>
              <a:rPr lang="en-US" sz="2600" b="1" dirty="0"/>
              <a:t> </a:t>
            </a:r>
            <a:r>
              <a:rPr lang="en-US" sz="2600" b="1" dirty="0" err="1"/>
              <a:t>Nguyễn</a:t>
            </a:r>
            <a:r>
              <a:rPr lang="en-US" sz="2600" b="1" dirty="0"/>
              <a:t> Du, </a:t>
            </a:r>
            <a:r>
              <a:rPr lang="en-US" sz="2600" b="1" dirty="0" err="1"/>
              <a:t>cậu</a:t>
            </a:r>
            <a:r>
              <a:rPr lang="en-US" sz="2600" b="1" dirty="0"/>
              <a:t> </a:t>
            </a:r>
            <a:r>
              <a:rPr lang="en-US" sz="2600" b="1" dirty="0" err="1"/>
              <a:t>bé</a:t>
            </a:r>
            <a:r>
              <a:rPr lang="en-US" sz="2600" b="1" dirty="0"/>
              <a:t> </a:t>
            </a:r>
            <a:r>
              <a:rPr lang="en-US" sz="2600" b="1" dirty="0" err="1"/>
              <a:t>Côn</a:t>
            </a:r>
            <a:r>
              <a:rPr lang="en-US" sz="2600" b="1" dirty="0"/>
              <a:t> </a:t>
            </a:r>
            <a:r>
              <a:rPr lang="en-US" sz="2600" b="1" dirty="0" err="1"/>
              <a:t>đã</a:t>
            </a:r>
            <a:r>
              <a:rPr lang="en-US" sz="2600" b="1" dirty="0"/>
              <a:t> </a:t>
            </a:r>
            <a:r>
              <a:rPr lang="en-US" sz="2600" b="1" dirty="0" err="1"/>
              <a:t>phát</a:t>
            </a:r>
            <a:r>
              <a:rPr lang="en-US" sz="2600" b="1" dirty="0"/>
              <a:t> </a:t>
            </a:r>
            <a:r>
              <a:rPr lang="en-US" sz="2600" b="1" dirty="0" err="1"/>
              <a:t>hiện</a:t>
            </a:r>
            <a:r>
              <a:rPr lang="en-US" sz="2600" b="1" dirty="0"/>
              <a:t> </a:t>
            </a:r>
            <a:r>
              <a:rPr lang="en-US" sz="2600" b="1" dirty="0" err="1"/>
              <a:t>ra</a:t>
            </a:r>
            <a:r>
              <a:rPr lang="en-US" sz="2600" b="1" dirty="0"/>
              <a:t> </a:t>
            </a:r>
            <a:r>
              <a:rPr lang="en-US" sz="2600" b="1" dirty="0" err="1"/>
              <a:t>điều</a:t>
            </a:r>
            <a:r>
              <a:rPr lang="en-US" sz="2600" b="1" dirty="0"/>
              <a:t> </a:t>
            </a:r>
            <a:r>
              <a:rPr lang="en-US" sz="2600" b="1" dirty="0" err="1"/>
              <a:t>gì</a:t>
            </a:r>
            <a:r>
              <a:rPr lang="en-US" sz="2600" b="1" dirty="0"/>
              <a:t>? Qua </a:t>
            </a:r>
            <a:r>
              <a:rPr lang="en-US" sz="2600" b="1" dirty="0" err="1"/>
              <a:t>những</a:t>
            </a:r>
            <a:r>
              <a:rPr lang="en-US" sz="2600" b="1" dirty="0"/>
              <a:t> </a:t>
            </a:r>
            <a:r>
              <a:rPr lang="en-US" sz="2600" b="1" dirty="0" err="1"/>
              <a:t>câu</a:t>
            </a:r>
            <a:r>
              <a:rPr lang="en-US" sz="2600" b="1" dirty="0"/>
              <a:t> </a:t>
            </a:r>
            <a:r>
              <a:rPr lang="en-US" sz="2600" b="1" dirty="0" err="1"/>
              <a:t>nói</a:t>
            </a:r>
            <a:r>
              <a:rPr lang="en-US" sz="2600" b="1" dirty="0"/>
              <a:t> </a:t>
            </a:r>
            <a:r>
              <a:rPr lang="en-US" sz="2600" b="1" dirty="0" err="1"/>
              <a:t>của</a:t>
            </a:r>
            <a:r>
              <a:rPr lang="en-US" sz="2600" b="1" dirty="0"/>
              <a:t> </a:t>
            </a:r>
            <a:r>
              <a:rPr lang="en-US" sz="2600" b="1" dirty="0" err="1"/>
              <a:t>Côn</a:t>
            </a:r>
            <a:r>
              <a:rPr lang="en-US" sz="2600" b="1" dirty="0"/>
              <a:t> </a:t>
            </a:r>
            <a:r>
              <a:rPr lang="en-US" sz="2600" b="1" dirty="0" err="1"/>
              <a:t>chúng</a:t>
            </a:r>
            <a:r>
              <a:rPr lang="en-US" sz="2600" b="1" dirty="0"/>
              <a:t> ta </a:t>
            </a:r>
            <a:r>
              <a:rPr lang="en-US" sz="2600" b="1" dirty="0" err="1"/>
              <a:t>thấy</a:t>
            </a:r>
            <a:r>
              <a:rPr lang="en-US" sz="2600" b="1" dirty="0"/>
              <a:t> </a:t>
            </a:r>
            <a:r>
              <a:rPr lang="en-US" sz="2600" b="1" dirty="0" err="1"/>
              <a:t>cậu</a:t>
            </a:r>
            <a:r>
              <a:rPr lang="en-US" sz="2600" b="1" dirty="0"/>
              <a:t> </a:t>
            </a:r>
            <a:r>
              <a:rPr lang="en-US" sz="2600" b="1" dirty="0" err="1"/>
              <a:t>là</a:t>
            </a:r>
            <a:r>
              <a:rPr lang="en-US" sz="2600" b="1" dirty="0"/>
              <a:t> người </a:t>
            </a:r>
            <a:r>
              <a:rPr lang="en-US" sz="2600" b="1" dirty="0" err="1"/>
              <a:t>như</a:t>
            </a:r>
            <a:r>
              <a:rPr lang="en-US" sz="2600" b="1" dirty="0"/>
              <a:t> </a:t>
            </a:r>
            <a:r>
              <a:rPr lang="en-US" sz="2600" b="1" dirty="0" err="1"/>
              <a:t>thế</a:t>
            </a:r>
            <a:r>
              <a:rPr lang="en-US" sz="2600" b="1" dirty="0"/>
              <a:t> </a:t>
            </a:r>
            <a:r>
              <a:rPr lang="en-US" sz="2600" b="1" dirty="0" err="1"/>
              <a:t>nào</a:t>
            </a:r>
            <a:r>
              <a:rPr lang="en-US" sz="2600" b="1" dirty="0"/>
              <a:t>?</a:t>
            </a:r>
            <a:endParaRPr lang="en-US" sz="2600" dirty="0"/>
          </a:p>
        </p:txBody>
      </p:sp>
      <p:sp>
        <p:nvSpPr>
          <p:cNvPr id="16" name="Isosceles Triangle 15">
            <a:extLst>
              <a:ext uri="{FF2B5EF4-FFF2-40B4-BE49-F238E27FC236}">
                <a16:creationId xmlns:a16="http://schemas.microsoft.com/office/drawing/2014/main" id="{8C96BABD-8F47-98F4-FA88-F0EC1FFE5832}"/>
              </a:ext>
            </a:extLst>
          </p:cNvPr>
          <p:cNvSpPr/>
          <p:nvPr/>
        </p:nvSpPr>
        <p:spPr>
          <a:xfrm rot="3996459">
            <a:off x="-378372" y="1103586"/>
            <a:ext cx="1387365" cy="1384995"/>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7A57C4C7-CEEC-A6B9-9FEE-2C40A13C611C}"/>
              </a:ext>
            </a:extLst>
          </p:cNvPr>
          <p:cNvSpPr/>
          <p:nvPr/>
        </p:nvSpPr>
        <p:spPr>
          <a:xfrm rot="3996459">
            <a:off x="10972801" y="1296758"/>
            <a:ext cx="1387365" cy="1384995"/>
          </a:xfrm>
          <a:prstGeom prst="triangl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8AB0B8CE-1087-9595-1866-9D605DF0E28A}"/>
              </a:ext>
            </a:extLst>
          </p:cNvPr>
          <p:cNvSpPr/>
          <p:nvPr/>
        </p:nvSpPr>
        <p:spPr>
          <a:xfrm rot="3996459">
            <a:off x="11806530" y="6062858"/>
            <a:ext cx="1387365" cy="1384995"/>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FFF5E9-9FB5-5284-6D51-23FFADC4EE3D}"/>
              </a:ext>
            </a:extLst>
          </p:cNvPr>
          <p:cNvSpPr/>
          <p:nvPr/>
        </p:nvSpPr>
        <p:spPr>
          <a:xfrm>
            <a:off x="0" y="-2853575"/>
            <a:ext cx="12192000" cy="2677656"/>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3B431D-8E93-114F-D92F-AD7786A03CC3}"/>
              </a:ext>
            </a:extLst>
          </p:cNvPr>
          <p:cNvSpPr txBox="1"/>
          <p:nvPr/>
        </p:nvSpPr>
        <p:spPr>
          <a:xfrm>
            <a:off x="4061198" y="87786"/>
            <a:ext cx="4241974" cy="892552"/>
          </a:xfrm>
          <a:prstGeom prst="rect">
            <a:avLst/>
          </a:prstGeom>
          <a:noFill/>
        </p:spPr>
        <p:txBody>
          <a:bodyPr wrap="square">
            <a:spAutoFit/>
          </a:bodyPr>
          <a:lstStyle/>
          <a:p>
            <a:pPr algn="ctr"/>
            <a:r>
              <a:rPr lang="en-US" sz="2600" b="1" dirty="0">
                <a:solidFill>
                  <a:srgbClr val="FF0000"/>
                </a:solidFill>
              </a:rPr>
              <a:t>HOẠT ĐỘNG NHÓM</a:t>
            </a:r>
          </a:p>
          <a:p>
            <a:pPr algn="ctr"/>
            <a:r>
              <a:rPr lang="en-US" sz="2600" b="1" dirty="0">
                <a:solidFill>
                  <a:srgbClr val="FF0000"/>
                </a:solidFill>
              </a:rPr>
              <a:t>4 NGƯỜI/ NHÓM: 5 PHÚT</a:t>
            </a:r>
            <a:endParaRPr lang="en-US" sz="2600" dirty="0">
              <a:solidFill>
                <a:srgbClr val="FF0000"/>
              </a:solidFill>
            </a:endParaRPr>
          </a:p>
        </p:txBody>
      </p:sp>
      <p:pic>
        <p:nvPicPr>
          <p:cNvPr id="4" name="Picture 3">
            <a:extLst>
              <a:ext uri="{FF2B5EF4-FFF2-40B4-BE49-F238E27FC236}">
                <a16:creationId xmlns:a16="http://schemas.microsoft.com/office/drawing/2014/main" id="{D77A2B66-1453-26B8-95D2-0E1C6F368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897" y="1176467"/>
            <a:ext cx="9336597" cy="3285178"/>
          </a:xfrm>
          <a:prstGeom prst="rect">
            <a:avLst/>
          </a:prstGeom>
        </p:spPr>
      </p:pic>
    </p:spTree>
    <p:extLst>
      <p:ext uri="{BB962C8B-B14F-4D97-AF65-F5344CB8AC3E}">
        <p14:creationId xmlns:p14="http://schemas.microsoft.com/office/powerpoint/2010/main" val="2921438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5F9C7-6A22-0820-C67E-FE2E41FD3A53}"/>
              </a:ext>
            </a:extLst>
          </p:cNvPr>
          <p:cNvSpPr txBox="1"/>
          <p:nvPr/>
        </p:nvSpPr>
        <p:spPr>
          <a:xfrm>
            <a:off x="750439" y="96963"/>
            <a:ext cx="10884513" cy="1292662"/>
          </a:xfrm>
          <a:prstGeom prst="rect">
            <a:avLst/>
          </a:prstGeom>
          <a:noFill/>
        </p:spPr>
        <p:txBody>
          <a:bodyPr wrap="square">
            <a:spAutoFit/>
          </a:bodyPr>
          <a:lstStyle/>
          <a:p>
            <a:pPr algn="just"/>
            <a:r>
              <a:rPr lang="en-US" sz="2600" b="1" i="1" dirty="0"/>
              <a:t>3. </a:t>
            </a:r>
            <a:r>
              <a:rPr lang="en-US" sz="2600" b="1" dirty="0"/>
              <a:t>Ở </a:t>
            </a:r>
            <a:r>
              <a:rPr lang="en-US" sz="2600" b="1" dirty="0" err="1"/>
              <a:t>phần</a:t>
            </a:r>
            <a:r>
              <a:rPr lang="en-US" sz="2600" b="1" dirty="0"/>
              <a:t> 3, </a:t>
            </a:r>
            <a:r>
              <a:rPr lang="en-US" sz="2600" b="1" dirty="0" err="1"/>
              <a:t>khi</a:t>
            </a:r>
            <a:r>
              <a:rPr lang="en-US" sz="2600" b="1" dirty="0"/>
              <a:t> </a:t>
            </a:r>
            <a:r>
              <a:rPr lang="en-US" sz="2600" b="1" dirty="0" err="1"/>
              <a:t>tới</a:t>
            </a:r>
            <a:r>
              <a:rPr lang="en-US" sz="2600" b="1" dirty="0"/>
              <a:t> </a:t>
            </a:r>
            <a:r>
              <a:rPr lang="en-US" sz="2600" b="1" dirty="0" err="1"/>
              <a:t>thăm</a:t>
            </a:r>
            <a:r>
              <a:rPr lang="en-US" sz="2600" b="1" dirty="0"/>
              <a:t> </a:t>
            </a:r>
            <a:r>
              <a:rPr lang="en-US" sz="2600" b="1" dirty="0" err="1"/>
              <a:t>nhà</a:t>
            </a:r>
            <a:r>
              <a:rPr lang="en-US" sz="2600" b="1" dirty="0"/>
              <a:t> </a:t>
            </a:r>
            <a:r>
              <a:rPr lang="en-US" sz="2600" b="1" dirty="0" err="1"/>
              <a:t>thờ</a:t>
            </a:r>
            <a:r>
              <a:rPr lang="en-US" sz="2600" b="1" dirty="0"/>
              <a:t> </a:t>
            </a:r>
            <a:r>
              <a:rPr lang="en-US" sz="2600" b="1" dirty="0" err="1"/>
              <a:t>họ</a:t>
            </a:r>
            <a:r>
              <a:rPr lang="en-US" sz="2600" b="1" dirty="0"/>
              <a:t> </a:t>
            </a:r>
            <a:r>
              <a:rPr lang="en-US" sz="2600" b="1" dirty="0" err="1"/>
              <a:t>Nguyễn</a:t>
            </a:r>
            <a:r>
              <a:rPr lang="en-US" sz="2600" b="1" dirty="0"/>
              <a:t> Tiên </a:t>
            </a:r>
            <a:r>
              <a:rPr lang="en-US" sz="2600" b="1" dirty="0" err="1"/>
              <a:t>Điền</a:t>
            </a:r>
            <a:r>
              <a:rPr lang="en-US" sz="2600" b="1" dirty="0"/>
              <a:t>, </a:t>
            </a:r>
            <a:r>
              <a:rPr lang="en-US" sz="2600" b="1" dirty="0" err="1"/>
              <a:t>thăm</a:t>
            </a:r>
            <a:r>
              <a:rPr lang="en-US" sz="2600" b="1" dirty="0"/>
              <a:t> </a:t>
            </a:r>
            <a:r>
              <a:rPr lang="en-US" sz="2600" b="1" dirty="0" err="1"/>
              <a:t>mộ</a:t>
            </a:r>
            <a:r>
              <a:rPr lang="en-US" sz="2600" b="1" dirty="0"/>
              <a:t> </a:t>
            </a:r>
            <a:r>
              <a:rPr lang="en-US" sz="2600" b="1" dirty="0" err="1"/>
              <a:t>đại</a:t>
            </a:r>
            <a:r>
              <a:rPr lang="en-US" sz="2600" b="1" dirty="0"/>
              <a:t> </a:t>
            </a:r>
            <a:r>
              <a:rPr lang="en-US" sz="2600" b="1" dirty="0" err="1"/>
              <a:t>thi</a:t>
            </a:r>
            <a:r>
              <a:rPr lang="en-US" sz="2600" b="1" dirty="0"/>
              <a:t> </a:t>
            </a:r>
            <a:r>
              <a:rPr lang="en-US" sz="2600" b="1" dirty="0" err="1"/>
              <a:t>hào</a:t>
            </a:r>
            <a:r>
              <a:rPr lang="en-US" sz="2600" b="1" dirty="0"/>
              <a:t> </a:t>
            </a:r>
            <a:r>
              <a:rPr lang="en-US" sz="2600" b="1" dirty="0" err="1"/>
              <a:t>Nguyễn</a:t>
            </a:r>
            <a:r>
              <a:rPr lang="en-US" sz="2600" b="1" dirty="0"/>
              <a:t> Du, </a:t>
            </a:r>
            <a:r>
              <a:rPr lang="en-US" sz="2600" b="1" dirty="0" err="1"/>
              <a:t>cậu</a:t>
            </a:r>
            <a:r>
              <a:rPr lang="en-US" sz="2600" b="1" dirty="0"/>
              <a:t> </a:t>
            </a:r>
            <a:r>
              <a:rPr lang="en-US" sz="2600" b="1" dirty="0" err="1"/>
              <a:t>bé</a:t>
            </a:r>
            <a:r>
              <a:rPr lang="en-US" sz="2600" b="1" dirty="0"/>
              <a:t> </a:t>
            </a:r>
            <a:r>
              <a:rPr lang="en-US" sz="2600" b="1" dirty="0" err="1"/>
              <a:t>Côn</a:t>
            </a:r>
            <a:r>
              <a:rPr lang="en-US" sz="2600" b="1" dirty="0"/>
              <a:t> </a:t>
            </a:r>
            <a:r>
              <a:rPr lang="en-US" sz="2600" b="1" dirty="0" err="1"/>
              <a:t>đã</a:t>
            </a:r>
            <a:r>
              <a:rPr lang="en-US" sz="2600" b="1" dirty="0"/>
              <a:t> </a:t>
            </a:r>
            <a:r>
              <a:rPr lang="en-US" sz="2600" b="1" dirty="0" err="1"/>
              <a:t>phát</a:t>
            </a:r>
            <a:r>
              <a:rPr lang="en-US" sz="2600" b="1" dirty="0"/>
              <a:t> </a:t>
            </a:r>
            <a:r>
              <a:rPr lang="en-US" sz="2600" b="1" dirty="0" err="1"/>
              <a:t>hiện</a:t>
            </a:r>
            <a:r>
              <a:rPr lang="en-US" sz="2600" b="1" dirty="0"/>
              <a:t> </a:t>
            </a:r>
            <a:r>
              <a:rPr lang="en-US" sz="2600" b="1" dirty="0" err="1"/>
              <a:t>ra</a:t>
            </a:r>
            <a:r>
              <a:rPr lang="en-US" sz="2600" b="1" dirty="0"/>
              <a:t> </a:t>
            </a:r>
            <a:r>
              <a:rPr lang="en-US" sz="2600" b="1" dirty="0" err="1"/>
              <a:t>điều</a:t>
            </a:r>
            <a:r>
              <a:rPr lang="en-US" sz="2600" b="1" dirty="0"/>
              <a:t> </a:t>
            </a:r>
            <a:r>
              <a:rPr lang="en-US" sz="2600" b="1" dirty="0" err="1"/>
              <a:t>gì</a:t>
            </a:r>
            <a:r>
              <a:rPr lang="en-US" sz="2600" b="1" dirty="0"/>
              <a:t>? Qua </a:t>
            </a:r>
            <a:r>
              <a:rPr lang="en-US" sz="2600" b="1" dirty="0" err="1"/>
              <a:t>những</a:t>
            </a:r>
            <a:r>
              <a:rPr lang="en-US" sz="2600" b="1" dirty="0"/>
              <a:t> </a:t>
            </a:r>
            <a:r>
              <a:rPr lang="en-US" sz="2600" b="1" dirty="0" err="1"/>
              <a:t>câu</a:t>
            </a:r>
            <a:r>
              <a:rPr lang="en-US" sz="2600" b="1" dirty="0"/>
              <a:t> </a:t>
            </a:r>
            <a:r>
              <a:rPr lang="en-US" sz="2600" b="1" dirty="0" err="1"/>
              <a:t>nói</a:t>
            </a:r>
            <a:r>
              <a:rPr lang="en-US" sz="2600" b="1" dirty="0"/>
              <a:t> </a:t>
            </a:r>
            <a:r>
              <a:rPr lang="en-US" sz="2600" b="1" dirty="0" err="1"/>
              <a:t>của</a:t>
            </a:r>
            <a:r>
              <a:rPr lang="en-US" sz="2600" b="1" dirty="0"/>
              <a:t> </a:t>
            </a:r>
            <a:r>
              <a:rPr lang="en-US" sz="2600" b="1" dirty="0" err="1"/>
              <a:t>Côn</a:t>
            </a:r>
            <a:r>
              <a:rPr lang="en-US" sz="2600" b="1" dirty="0"/>
              <a:t> </a:t>
            </a:r>
            <a:r>
              <a:rPr lang="en-US" sz="2600" b="1" dirty="0" err="1"/>
              <a:t>chúng</a:t>
            </a:r>
            <a:r>
              <a:rPr lang="en-US" sz="2600" b="1" dirty="0"/>
              <a:t> ta </a:t>
            </a:r>
            <a:r>
              <a:rPr lang="en-US" sz="2600" b="1" dirty="0" err="1"/>
              <a:t>thấy</a:t>
            </a:r>
            <a:r>
              <a:rPr lang="en-US" sz="2600" b="1" dirty="0"/>
              <a:t> </a:t>
            </a:r>
            <a:r>
              <a:rPr lang="en-US" sz="2600" b="1" dirty="0" err="1"/>
              <a:t>cậu</a:t>
            </a:r>
            <a:r>
              <a:rPr lang="en-US" sz="2600" b="1" dirty="0"/>
              <a:t> </a:t>
            </a:r>
            <a:r>
              <a:rPr lang="en-US" sz="2600" b="1" dirty="0" err="1"/>
              <a:t>là</a:t>
            </a:r>
            <a:r>
              <a:rPr lang="en-US" sz="2600" b="1" dirty="0"/>
              <a:t> người </a:t>
            </a:r>
            <a:r>
              <a:rPr lang="en-US" sz="2600" b="1" dirty="0" err="1"/>
              <a:t>như</a:t>
            </a:r>
            <a:r>
              <a:rPr lang="en-US" sz="2600" b="1" dirty="0"/>
              <a:t> </a:t>
            </a:r>
            <a:r>
              <a:rPr lang="en-US" sz="2600" b="1" dirty="0" err="1"/>
              <a:t>thế</a:t>
            </a:r>
            <a:r>
              <a:rPr lang="en-US" sz="2600" b="1" dirty="0"/>
              <a:t> </a:t>
            </a:r>
            <a:r>
              <a:rPr lang="en-US" sz="2600" b="1" dirty="0" err="1"/>
              <a:t>nào</a:t>
            </a:r>
            <a:r>
              <a:rPr lang="en-US" sz="2600" b="1" dirty="0"/>
              <a:t>?</a:t>
            </a:r>
            <a:endParaRPr lang="en-US" sz="2600" dirty="0"/>
          </a:p>
        </p:txBody>
      </p:sp>
      <p:grpSp>
        <p:nvGrpSpPr>
          <p:cNvPr id="21" name="Group 20">
            <a:extLst>
              <a:ext uri="{FF2B5EF4-FFF2-40B4-BE49-F238E27FC236}">
                <a16:creationId xmlns:a16="http://schemas.microsoft.com/office/drawing/2014/main" id="{F302DB7C-C719-A8EE-6D24-45D67DB39800}"/>
              </a:ext>
            </a:extLst>
          </p:cNvPr>
          <p:cNvGrpSpPr/>
          <p:nvPr/>
        </p:nvGrpSpPr>
        <p:grpSpPr>
          <a:xfrm>
            <a:off x="777769" y="1576547"/>
            <a:ext cx="10321156" cy="3853968"/>
            <a:chOff x="777769" y="1608077"/>
            <a:chExt cx="10321156" cy="3853968"/>
          </a:xfrm>
        </p:grpSpPr>
        <p:sp>
          <p:nvSpPr>
            <p:cNvPr id="2" name="Rectangle: Rounded Corners 1">
              <a:extLst>
                <a:ext uri="{FF2B5EF4-FFF2-40B4-BE49-F238E27FC236}">
                  <a16:creationId xmlns:a16="http://schemas.microsoft.com/office/drawing/2014/main" id="{AD8E03F8-48AA-FD09-8A9E-23FD2F0D6D31}"/>
                </a:ext>
              </a:extLst>
            </p:cNvPr>
            <p:cNvSpPr/>
            <p:nvPr/>
          </p:nvSpPr>
          <p:spPr>
            <a:xfrm>
              <a:off x="1303285" y="2364817"/>
              <a:ext cx="3321269" cy="48347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500" b="1" dirty="0"/>
                <a:t>NGUYỄN DU</a:t>
              </a:r>
            </a:p>
          </p:txBody>
        </p:sp>
        <p:sp>
          <p:nvSpPr>
            <p:cNvPr id="4" name="Rectangle: Rounded Corners 3">
              <a:extLst>
                <a:ext uri="{FF2B5EF4-FFF2-40B4-BE49-F238E27FC236}">
                  <a16:creationId xmlns:a16="http://schemas.microsoft.com/office/drawing/2014/main" id="{F24FC560-B348-7E54-07C6-09A75EFB9F39}"/>
                </a:ext>
              </a:extLst>
            </p:cNvPr>
            <p:cNvSpPr/>
            <p:nvPr/>
          </p:nvSpPr>
          <p:spPr>
            <a:xfrm>
              <a:off x="7252138" y="2364817"/>
              <a:ext cx="3321269" cy="48347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500" b="1" dirty="0"/>
                <a:t>TÊN TRỘM</a:t>
              </a:r>
            </a:p>
          </p:txBody>
        </p:sp>
        <p:sp>
          <p:nvSpPr>
            <p:cNvPr id="7" name="Rectangle: Rounded Corners 6">
              <a:extLst>
                <a:ext uri="{FF2B5EF4-FFF2-40B4-BE49-F238E27FC236}">
                  <a16:creationId xmlns:a16="http://schemas.microsoft.com/office/drawing/2014/main" id="{12E63464-6776-DC20-EC2C-310C7C54C045}"/>
                </a:ext>
              </a:extLst>
            </p:cNvPr>
            <p:cNvSpPr/>
            <p:nvPr/>
          </p:nvSpPr>
          <p:spPr>
            <a:xfrm>
              <a:off x="777769" y="2932373"/>
              <a:ext cx="4372303" cy="12086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vi-VN" sz="2600" dirty="0"/>
                <a:t>Ngườ</a:t>
              </a:r>
              <a:r>
                <a:rPr lang="en-US" sz="2600" dirty="0" err="1"/>
                <a:t>i</a:t>
              </a:r>
              <a:r>
                <a:rPr lang="en-US" sz="2600" dirty="0"/>
                <a:t> </a:t>
              </a:r>
              <a:r>
                <a:rPr lang="en-US" sz="2600" dirty="0" err="1"/>
                <a:t>có</a:t>
              </a:r>
              <a:r>
                <a:rPr lang="en-US" sz="2600" dirty="0"/>
                <a:t> </a:t>
              </a:r>
              <a:r>
                <a:rPr lang="en-US" sz="2600" dirty="0" err="1"/>
                <a:t>tài</a:t>
              </a:r>
              <a:r>
                <a:rPr lang="en-US" sz="2600" dirty="0"/>
                <a:t> </a:t>
              </a:r>
              <a:r>
                <a:rPr lang="en-US" sz="2600" dirty="0" err="1"/>
                <a:t>năng</a:t>
              </a:r>
              <a:r>
                <a:rPr lang="en-US" sz="2600" dirty="0"/>
                <a:t>, </a:t>
              </a:r>
              <a:r>
                <a:rPr lang="en-US" sz="2600" dirty="0" err="1"/>
                <a:t>để</a:t>
              </a:r>
              <a:r>
                <a:rPr lang="en-US" sz="2600" dirty="0"/>
                <a:t> </a:t>
              </a:r>
              <a:r>
                <a:rPr lang="en-US" sz="2600" dirty="0" err="1"/>
                <a:t>lại</a:t>
              </a:r>
              <a:r>
                <a:rPr lang="en-US" sz="2600" dirty="0"/>
                <a:t> </a:t>
              </a:r>
              <a:r>
                <a:rPr lang="en-US" sz="2600" dirty="0" err="1"/>
                <a:t>kho</a:t>
              </a:r>
              <a:r>
                <a:rPr lang="en-US" sz="2600" dirty="0"/>
                <a:t> tang </a:t>
              </a:r>
              <a:r>
                <a:rPr lang="en-US" sz="2600" dirty="0" err="1"/>
                <a:t>tác</a:t>
              </a:r>
              <a:r>
                <a:rPr lang="en-US" sz="2600" dirty="0"/>
                <a:t> </a:t>
              </a:r>
              <a:r>
                <a:rPr lang="en-US" sz="2600" dirty="0" err="1"/>
                <a:t>phẩm</a:t>
              </a:r>
              <a:r>
                <a:rPr lang="en-US" sz="2600" dirty="0"/>
                <a:t> </a:t>
              </a:r>
              <a:r>
                <a:rPr lang="en-US" sz="2600" dirty="0" err="1"/>
                <a:t>nhiều</a:t>
              </a:r>
              <a:r>
                <a:rPr lang="en-US" sz="2600" dirty="0"/>
                <a:t> </a:t>
              </a:r>
              <a:r>
                <a:rPr lang="en-US" sz="2600" dirty="0" err="1"/>
                <a:t>giá</a:t>
              </a:r>
              <a:r>
                <a:rPr lang="en-US" sz="2600" dirty="0"/>
                <a:t> </a:t>
              </a:r>
              <a:r>
                <a:rPr lang="en-US" sz="2600" dirty="0" err="1"/>
                <a:t>trị</a:t>
              </a:r>
              <a:endParaRPr lang="en-US" sz="2600" dirty="0"/>
            </a:p>
          </p:txBody>
        </p:sp>
        <p:sp>
          <p:nvSpPr>
            <p:cNvPr id="8" name="Rectangle: Rounded Corners 7">
              <a:extLst>
                <a:ext uri="{FF2B5EF4-FFF2-40B4-BE49-F238E27FC236}">
                  <a16:creationId xmlns:a16="http://schemas.microsoft.com/office/drawing/2014/main" id="{DA2514B9-0B30-1FED-7B38-580A8A34D573}"/>
                </a:ext>
              </a:extLst>
            </p:cNvPr>
            <p:cNvSpPr/>
            <p:nvPr/>
          </p:nvSpPr>
          <p:spPr>
            <a:xfrm>
              <a:off x="6726622" y="2932373"/>
              <a:ext cx="4372303" cy="12086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600" dirty="0" err="1"/>
                <a:t>Kẻ</a:t>
              </a:r>
              <a:r>
                <a:rPr lang="en-US" sz="2600" dirty="0"/>
                <a:t> </a:t>
              </a:r>
              <a:r>
                <a:rPr lang="en-US" sz="2600" dirty="0" err="1"/>
                <a:t>có</a:t>
              </a:r>
              <a:r>
                <a:rPr lang="en-US" sz="2600" dirty="0"/>
                <a:t> </a:t>
              </a:r>
              <a:r>
                <a:rPr lang="en-US" sz="2600" dirty="0" err="1"/>
                <a:t>tội</a:t>
              </a:r>
              <a:r>
                <a:rPr lang="en-US" sz="2600" dirty="0"/>
                <a:t>, </a:t>
              </a:r>
              <a:r>
                <a:rPr lang="en-US" sz="2600" dirty="0" err="1"/>
                <a:t>bị</a:t>
              </a:r>
              <a:r>
                <a:rPr lang="en-US" sz="2600" dirty="0"/>
                <a:t> </a:t>
              </a:r>
              <a:r>
                <a:rPr lang="en-US" sz="2600" dirty="0" err="1"/>
                <a:t>đánh</a:t>
              </a:r>
              <a:r>
                <a:rPr lang="en-US" sz="2600" dirty="0"/>
                <a:t> </a:t>
              </a:r>
              <a:r>
                <a:rPr lang="en-US" sz="2600" dirty="0" err="1"/>
                <a:t>chết</a:t>
              </a:r>
              <a:r>
                <a:rPr lang="en-US" sz="2600" dirty="0"/>
                <a:t>, </a:t>
              </a:r>
              <a:r>
                <a:rPr lang="en-US" sz="2600" dirty="0" err="1"/>
                <a:t>không</a:t>
              </a:r>
              <a:r>
                <a:rPr lang="en-US" sz="2600" dirty="0"/>
                <a:t> </a:t>
              </a:r>
              <a:r>
                <a:rPr lang="en-US" sz="2600" dirty="0" err="1"/>
                <a:t>để</a:t>
              </a:r>
              <a:r>
                <a:rPr lang="en-US" sz="2600" dirty="0"/>
                <a:t> </a:t>
              </a:r>
              <a:r>
                <a:rPr lang="en-US" sz="2600" dirty="0" err="1"/>
                <a:t>lại</a:t>
              </a:r>
              <a:r>
                <a:rPr lang="en-US" sz="2600" dirty="0"/>
                <a:t> </a:t>
              </a:r>
              <a:r>
                <a:rPr lang="en-US" sz="2600" dirty="0" err="1"/>
                <a:t>giá</a:t>
              </a:r>
              <a:r>
                <a:rPr lang="en-US" sz="2600" dirty="0"/>
                <a:t> </a:t>
              </a:r>
              <a:r>
                <a:rPr lang="en-US" sz="2600" dirty="0" err="1"/>
                <a:t>trị</a:t>
              </a:r>
              <a:r>
                <a:rPr lang="en-US" sz="2600" dirty="0"/>
                <a:t> </a:t>
              </a:r>
              <a:r>
                <a:rPr lang="en-US" sz="2600" dirty="0" err="1"/>
                <a:t>có</a:t>
              </a:r>
              <a:r>
                <a:rPr lang="en-US" sz="2600" dirty="0"/>
                <a:t> </a:t>
              </a:r>
              <a:r>
                <a:rPr lang="en-US" sz="2600" dirty="0" err="1"/>
                <a:t>ích</a:t>
              </a:r>
              <a:endParaRPr lang="en-US" sz="2600" dirty="0"/>
            </a:p>
          </p:txBody>
        </p:sp>
        <p:sp>
          <p:nvSpPr>
            <p:cNvPr id="9" name="Rectangle: Rounded Corners 8">
              <a:extLst>
                <a:ext uri="{FF2B5EF4-FFF2-40B4-BE49-F238E27FC236}">
                  <a16:creationId xmlns:a16="http://schemas.microsoft.com/office/drawing/2014/main" id="{75643BBA-FEB3-C127-33AA-A660C2B599E3}"/>
                </a:ext>
              </a:extLst>
            </p:cNvPr>
            <p:cNvSpPr/>
            <p:nvPr/>
          </p:nvSpPr>
          <p:spPr>
            <a:xfrm>
              <a:off x="777770" y="4534656"/>
              <a:ext cx="4372302" cy="89917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600" dirty="0" err="1"/>
                <a:t>Không</a:t>
              </a:r>
              <a:r>
                <a:rPr lang="en-US" sz="2600" dirty="0"/>
                <a:t> </a:t>
              </a:r>
              <a:r>
                <a:rPr lang="en-US" sz="2600" dirty="0" err="1"/>
                <a:t>được</a:t>
              </a:r>
              <a:r>
                <a:rPr lang="en-US" sz="2600" dirty="0"/>
                <a:t> </a:t>
              </a:r>
              <a:r>
                <a:rPr lang="en-US" sz="2600" dirty="0" err="1"/>
                <a:t>lập</a:t>
              </a:r>
              <a:r>
                <a:rPr lang="en-US" sz="2600" dirty="0"/>
                <a:t> </a:t>
              </a:r>
              <a:r>
                <a:rPr lang="en-US" sz="2600" dirty="0" err="1"/>
                <a:t>đền</a:t>
              </a:r>
              <a:r>
                <a:rPr lang="en-US" sz="2600" dirty="0"/>
                <a:t> </a:t>
              </a:r>
              <a:r>
                <a:rPr lang="en-US" sz="2600" dirty="0" err="1"/>
                <a:t>thờ</a:t>
              </a:r>
              <a:endParaRPr lang="en-US" sz="2600" dirty="0"/>
            </a:p>
          </p:txBody>
        </p:sp>
        <p:sp>
          <p:nvSpPr>
            <p:cNvPr id="10" name="Rectangle: Rounded Corners 9">
              <a:extLst>
                <a:ext uri="{FF2B5EF4-FFF2-40B4-BE49-F238E27FC236}">
                  <a16:creationId xmlns:a16="http://schemas.microsoft.com/office/drawing/2014/main" id="{7400316E-4B39-C296-E822-175A0C944AC0}"/>
                </a:ext>
              </a:extLst>
            </p:cNvPr>
            <p:cNvSpPr/>
            <p:nvPr/>
          </p:nvSpPr>
          <p:spPr>
            <a:xfrm>
              <a:off x="6726622" y="4562866"/>
              <a:ext cx="4372302" cy="89917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600" dirty="0" err="1"/>
                <a:t>Được</a:t>
              </a:r>
              <a:r>
                <a:rPr lang="en-US" sz="2600" dirty="0"/>
                <a:t> </a:t>
              </a:r>
              <a:r>
                <a:rPr lang="en-US" sz="2600" dirty="0" err="1"/>
                <a:t>lập</a:t>
              </a:r>
              <a:r>
                <a:rPr lang="en-US" sz="2600" dirty="0"/>
                <a:t> </a:t>
              </a:r>
              <a:r>
                <a:rPr lang="en-US" sz="2600" dirty="0" err="1"/>
                <a:t>đền</a:t>
              </a:r>
              <a:r>
                <a:rPr lang="en-US" sz="2600" dirty="0"/>
                <a:t> </a:t>
              </a:r>
              <a:r>
                <a:rPr lang="en-US" sz="2600" dirty="0" err="1"/>
                <a:t>thờ</a:t>
              </a:r>
              <a:r>
                <a:rPr lang="en-US" sz="2600" dirty="0"/>
                <a:t> </a:t>
              </a:r>
              <a:r>
                <a:rPr lang="en-US" sz="2600" dirty="0" err="1"/>
                <a:t>vì</a:t>
              </a:r>
              <a:endParaRPr lang="en-US" sz="2600" dirty="0"/>
            </a:p>
            <a:p>
              <a:pPr algn="ctr"/>
              <a:r>
                <a:rPr lang="en-US" sz="2600" dirty="0"/>
                <a:t>“</a:t>
              </a:r>
              <a:r>
                <a:rPr lang="en-US" sz="2600" dirty="0" err="1"/>
                <a:t>tối</a:t>
              </a:r>
              <a:r>
                <a:rPr lang="en-US" sz="2600" dirty="0"/>
                <a:t> </a:t>
              </a:r>
              <a:r>
                <a:rPr lang="en-US" sz="2600" dirty="0" err="1"/>
                <a:t>linh</a:t>
              </a:r>
              <a:r>
                <a:rPr lang="en-US" sz="2600" dirty="0"/>
                <a:t> </a:t>
              </a:r>
              <a:r>
                <a:rPr lang="en-US" sz="2600" dirty="0" err="1"/>
                <a:t>tôn</a:t>
              </a:r>
              <a:r>
                <a:rPr lang="en-US" sz="2600" dirty="0"/>
                <a:t> </a:t>
              </a:r>
              <a:r>
                <a:rPr lang="en-US" sz="2600" dirty="0" err="1"/>
                <a:t>thần</a:t>
              </a:r>
              <a:r>
                <a:rPr lang="en-US" sz="2600" dirty="0"/>
                <a:t>”</a:t>
              </a:r>
            </a:p>
          </p:txBody>
        </p:sp>
        <p:sp>
          <p:nvSpPr>
            <p:cNvPr id="11" name="Rectangle: Rounded Corners 10">
              <a:extLst>
                <a:ext uri="{FF2B5EF4-FFF2-40B4-BE49-F238E27FC236}">
                  <a16:creationId xmlns:a16="http://schemas.microsoft.com/office/drawing/2014/main" id="{8830B717-6777-9CF4-46B5-E4342D762610}"/>
                </a:ext>
              </a:extLst>
            </p:cNvPr>
            <p:cNvSpPr/>
            <p:nvPr/>
          </p:nvSpPr>
          <p:spPr>
            <a:xfrm>
              <a:off x="4330263" y="1608077"/>
              <a:ext cx="3321269" cy="46439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600" b="1" dirty="0"/>
                <a:t>SỰ NGHỊCH LÍ</a:t>
              </a:r>
            </a:p>
          </p:txBody>
        </p:sp>
        <p:cxnSp>
          <p:nvCxnSpPr>
            <p:cNvPr id="13" name="Straight Arrow Connector 12">
              <a:extLst>
                <a:ext uri="{FF2B5EF4-FFF2-40B4-BE49-F238E27FC236}">
                  <a16:creationId xmlns:a16="http://schemas.microsoft.com/office/drawing/2014/main" id="{75C9B421-314E-0CAA-E3EA-AF670CF7A2E2}"/>
                </a:ext>
              </a:extLst>
            </p:cNvPr>
            <p:cNvCxnSpPr>
              <a:stCxn id="7" idx="2"/>
              <a:endCxn id="9" idx="0"/>
            </p:cNvCxnSpPr>
            <p:nvPr/>
          </p:nvCxnSpPr>
          <p:spPr>
            <a:xfrm>
              <a:off x="2963921" y="4141066"/>
              <a:ext cx="0" cy="39359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67263AB6-A6EE-15DD-ACF8-557FA297B2F8}"/>
                </a:ext>
              </a:extLst>
            </p:cNvPr>
            <p:cNvCxnSpPr>
              <a:stCxn id="8" idx="2"/>
              <a:endCxn id="10" idx="0"/>
            </p:cNvCxnSpPr>
            <p:nvPr/>
          </p:nvCxnSpPr>
          <p:spPr>
            <a:xfrm flipH="1">
              <a:off x="8912773" y="4141066"/>
              <a:ext cx="1" cy="4218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sp>
        <p:nvSpPr>
          <p:cNvPr id="16" name="Isosceles Triangle 15">
            <a:extLst>
              <a:ext uri="{FF2B5EF4-FFF2-40B4-BE49-F238E27FC236}">
                <a16:creationId xmlns:a16="http://schemas.microsoft.com/office/drawing/2014/main" id="{8C96BABD-8F47-98F4-FA88-F0EC1FFE5832}"/>
              </a:ext>
            </a:extLst>
          </p:cNvPr>
          <p:cNvSpPr/>
          <p:nvPr/>
        </p:nvSpPr>
        <p:spPr>
          <a:xfrm rot="3996459">
            <a:off x="-378372" y="1103586"/>
            <a:ext cx="1387365" cy="1384995"/>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7A57C4C7-CEEC-A6B9-9FEE-2C40A13C611C}"/>
              </a:ext>
            </a:extLst>
          </p:cNvPr>
          <p:cNvSpPr/>
          <p:nvPr/>
        </p:nvSpPr>
        <p:spPr>
          <a:xfrm rot="3996459">
            <a:off x="10972801" y="1296758"/>
            <a:ext cx="1387365" cy="1384995"/>
          </a:xfrm>
          <a:prstGeom prst="triangl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8AB0B8CE-1087-9595-1866-9D605DF0E28A}"/>
              </a:ext>
            </a:extLst>
          </p:cNvPr>
          <p:cNvSpPr/>
          <p:nvPr/>
        </p:nvSpPr>
        <p:spPr>
          <a:xfrm rot="3996459">
            <a:off x="11806530" y="6062858"/>
            <a:ext cx="1387365" cy="1384995"/>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A7EC0D-16A7-55A9-0282-B2F0EB6194C5}"/>
              </a:ext>
            </a:extLst>
          </p:cNvPr>
          <p:cNvSpPr txBox="1"/>
          <p:nvPr/>
        </p:nvSpPr>
        <p:spPr>
          <a:xfrm>
            <a:off x="662151" y="5717629"/>
            <a:ext cx="10972801" cy="892552"/>
          </a:xfrm>
          <a:prstGeom prst="rect">
            <a:avLst/>
          </a:prstGeom>
          <a:noFill/>
        </p:spPr>
        <p:txBody>
          <a:bodyPr wrap="square">
            <a:spAutoFit/>
          </a:bodyPr>
          <a:lstStyle/>
          <a:p>
            <a:pPr algn="ctr"/>
            <a:r>
              <a:rPr lang="pt-BR" sz="2600" dirty="0">
                <a:solidFill>
                  <a:srgbClr val="FF0000"/>
                </a:solidFill>
                <a:effectLst/>
                <a:latin typeface="Times New Roman" panose="02020603050405020304" pitchFamily="18" charset="0"/>
                <a:ea typeface="Calibri" panose="020F0502020204030204" pitchFamily="34" charset="0"/>
              </a:rPr>
              <a:t>Cậu bé Côn là người </a:t>
            </a:r>
            <a:r>
              <a:rPr lang="pt-BR" sz="2600" b="1" dirty="0">
                <a:solidFill>
                  <a:srgbClr val="FF0000"/>
                </a:solidFill>
                <a:effectLst/>
                <a:latin typeface="Times New Roman" panose="02020603050405020304" pitchFamily="18" charset="0"/>
                <a:ea typeface="Calibri" panose="020F0502020204030204" pitchFamily="34" charset="0"/>
              </a:rPr>
              <a:t>tinh tế</a:t>
            </a:r>
            <a:r>
              <a:rPr lang="pt-BR" sz="2600" dirty="0">
                <a:solidFill>
                  <a:srgbClr val="FF0000"/>
                </a:solidFill>
                <a:effectLst/>
                <a:latin typeface="Times New Roman" panose="02020603050405020304" pitchFamily="18" charset="0"/>
                <a:ea typeface="Calibri" panose="020F0502020204030204" pitchFamily="34" charset="0"/>
              </a:rPr>
              <a:t>, biết chú ý đến những điều đang diễn ra xung quanh mình, có những câu hỏi, phát hiện khiến mọi người phải suy nghĩ, trăn trở.</a:t>
            </a:r>
            <a:endParaRPr lang="en-US" sz="2600" dirty="0">
              <a:solidFill>
                <a:srgbClr val="FF0000"/>
              </a:solidFill>
            </a:endParaRPr>
          </a:p>
        </p:txBody>
      </p:sp>
      <p:sp>
        <p:nvSpPr>
          <p:cNvPr id="22" name="Arrow: Right 21">
            <a:extLst>
              <a:ext uri="{FF2B5EF4-FFF2-40B4-BE49-F238E27FC236}">
                <a16:creationId xmlns:a16="http://schemas.microsoft.com/office/drawing/2014/main" id="{F34688C6-3BD2-5431-77CC-22374176661B}"/>
              </a:ext>
            </a:extLst>
          </p:cNvPr>
          <p:cNvSpPr/>
          <p:nvPr/>
        </p:nvSpPr>
        <p:spPr>
          <a:xfrm>
            <a:off x="210207" y="6074980"/>
            <a:ext cx="567562" cy="430924"/>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FFF5E9-9FB5-5284-6D51-23FFADC4EE3D}"/>
              </a:ext>
            </a:extLst>
          </p:cNvPr>
          <p:cNvSpPr/>
          <p:nvPr/>
        </p:nvSpPr>
        <p:spPr>
          <a:xfrm>
            <a:off x="0" y="-2853575"/>
            <a:ext cx="12192000" cy="2677656"/>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675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2712A2-1E48-90AC-FB7A-0A244D165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250"/>
            <a:ext cx="12192000" cy="7620001"/>
          </a:xfrm>
          <a:prstGeom prst="rect">
            <a:avLst/>
          </a:prstGeom>
        </p:spPr>
      </p:pic>
      <p:sp>
        <p:nvSpPr>
          <p:cNvPr id="2" name="TextBox 1">
            <a:extLst>
              <a:ext uri="{FF2B5EF4-FFF2-40B4-BE49-F238E27FC236}">
                <a16:creationId xmlns:a16="http://schemas.microsoft.com/office/drawing/2014/main" id="{ADFD7EA0-719E-BCDE-CA1E-5352AF32F021}"/>
              </a:ext>
            </a:extLst>
          </p:cNvPr>
          <p:cNvSpPr txBox="1"/>
          <p:nvPr/>
        </p:nvSpPr>
        <p:spPr>
          <a:xfrm>
            <a:off x="5318234" y="815602"/>
            <a:ext cx="6484883" cy="707886"/>
          </a:xfrm>
          <a:prstGeom prst="rect">
            <a:avLst/>
          </a:prstGeom>
          <a:noFill/>
        </p:spPr>
        <p:txBody>
          <a:bodyPr wrap="square" rtlCol="0">
            <a:spAutoFit/>
          </a:bodyPr>
          <a:lstStyle/>
          <a:p>
            <a:r>
              <a:rPr lang="en-US" sz="4000" b="1" dirty="0" err="1"/>
              <a:t>Hãy</a:t>
            </a:r>
            <a:r>
              <a:rPr lang="en-US" sz="4000" b="1" dirty="0"/>
              <a:t> </a:t>
            </a:r>
            <a:r>
              <a:rPr lang="en-US" sz="4000" b="1" dirty="0" err="1"/>
              <a:t>nêu</a:t>
            </a:r>
            <a:r>
              <a:rPr lang="en-US" sz="4000" b="1" dirty="0"/>
              <a:t> </a:t>
            </a:r>
            <a:r>
              <a:rPr lang="en-US" sz="4000" b="1" dirty="0" err="1"/>
              <a:t>hiểu</a:t>
            </a:r>
            <a:r>
              <a:rPr lang="en-US" sz="4000" b="1" dirty="0"/>
              <a:t> </a:t>
            </a:r>
            <a:r>
              <a:rPr lang="en-US" sz="4000" b="1" dirty="0" err="1"/>
              <a:t>biết</a:t>
            </a:r>
            <a:r>
              <a:rPr lang="en-US" sz="4000" b="1" dirty="0"/>
              <a:t> </a:t>
            </a:r>
            <a:r>
              <a:rPr lang="en-US" sz="4000" b="1" dirty="0" err="1"/>
              <a:t>của</a:t>
            </a:r>
            <a:r>
              <a:rPr lang="en-US" sz="4000" b="1" dirty="0"/>
              <a:t> </a:t>
            </a:r>
            <a:r>
              <a:rPr lang="en-US" sz="4000" b="1" dirty="0" err="1"/>
              <a:t>bạn</a:t>
            </a:r>
            <a:r>
              <a:rPr lang="en-US" sz="4000" b="1" dirty="0"/>
              <a:t> </a:t>
            </a:r>
            <a:r>
              <a:rPr lang="en-US" sz="4000" b="1" dirty="0" err="1"/>
              <a:t>về</a:t>
            </a:r>
            <a:r>
              <a:rPr lang="en-US" sz="4000" b="1" dirty="0"/>
              <a:t> </a:t>
            </a:r>
          </a:p>
        </p:txBody>
      </p:sp>
      <p:sp>
        <p:nvSpPr>
          <p:cNvPr id="4" name="TextBox 3">
            <a:extLst>
              <a:ext uri="{FF2B5EF4-FFF2-40B4-BE49-F238E27FC236}">
                <a16:creationId xmlns:a16="http://schemas.microsoft.com/office/drawing/2014/main" id="{783957DA-BF04-2985-E327-8C5347563F6C}"/>
              </a:ext>
            </a:extLst>
          </p:cNvPr>
          <p:cNvSpPr txBox="1"/>
          <p:nvPr/>
        </p:nvSpPr>
        <p:spPr>
          <a:xfrm>
            <a:off x="5199467" y="4541517"/>
            <a:ext cx="7083973" cy="1323439"/>
          </a:xfrm>
          <a:prstGeom prst="rect">
            <a:avLst/>
          </a:prstGeom>
          <a:noFill/>
        </p:spPr>
        <p:txBody>
          <a:bodyPr wrap="square" rtlCol="0">
            <a:spAutoFit/>
          </a:bodyPr>
          <a:lstStyle/>
          <a:p>
            <a:r>
              <a:rPr lang="en-US" sz="4000" dirty="0" err="1"/>
              <a:t>Và</a:t>
            </a:r>
            <a:r>
              <a:rPr lang="en-US" sz="4000" dirty="0"/>
              <a:t> </a:t>
            </a:r>
            <a:r>
              <a:rPr lang="en-US" sz="4000" dirty="0" err="1"/>
              <a:t>văn</a:t>
            </a:r>
            <a:r>
              <a:rPr lang="en-US" sz="4000" dirty="0"/>
              <a:t> </a:t>
            </a:r>
            <a:r>
              <a:rPr lang="en-US" sz="4000" dirty="0" err="1"/>
              <a:t>bản</a:t>
            </a:r>
            <a:r>
              <a:rPr lang="en-US" sz="4000" dirty="0"/>
              <a:t> “</a:t>
            </a:r>
            <a:r>
              <a:rPr lang="en-US" sz="4000" b="1" dirty="0"/>
              <a:t>DỌC ĐƯỜNG</a:t>
            </a:r>
          </a:p>
          <a:p>
            <a:r>
              <a:rPr lang="en-US" sz="4000" b="1" dirty="0"/>
              <a:t>				XỨ NGHỆ”</a:t>
            </a:r>
          </a:p>
        </p:txBody>
      </p:sp>
      <p:pic>
        <p:nvPicPr>
          <p:cNvPr id="5" name="Picture 4">
            <a:extLst>
              <a:ext uri="{FF2B5EF4-FFF2-40B4-BE49-F238E27FC236}">
                <a16:creationId xmlns:a16="http://schemas.microsoft.com/office/drawing/2014/main" id="{7D321E0B-038B-2AE5-44ED-4C9C499D7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5353" y="0"/>
            <a:ext cx="4504367" cy="6858000"/>
          </a:xfrm>
          <a:prstGeom prst="rect">
            <a:avLst/>
          </a:prstGeom>
        </p:spPr>
      </p:pic>
      <p:sp>
        <p:nvSpPr>
          <p:cNvPr id="6" name="Rectangle: Rounded Corners 5">
            <a:extLst>
              <a:ext uri="{FF2B5EF4-FFF2-40B4-BE49-F238E27FC236}">
                <a16:creationId xmlns:a16="http://schemas.microsoft.com/office/drawing/2014/main" id="{56CB4C4F-1A13-C799-5D48-8218428D2C8D}"/>
              </a:ext>
            </a:extLst>
          </p:cNvPr>
          <p:cNvSpPr/>
          <p:nvPr/>
        </p:nvSpPr>
        <p:spPr>
          <a:xfrm>
            <a:off x="-4398054" y="331077"/>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I. </a:t>
            </a:r>
            <a:r>
              <a:rPr lang="en-US" sz="2800" b="1" dirty="0"/>
              <a:t>TÌM HIỂU CHUNG</a:t>
            </a:r>
            <a:endParaRPr lang="en-US" sz="2800" dirty="0"/>
          </a:p>
        </p:txBody>
      </p:sp>
      <p:sp>
        <p:nvSpPr>
          <p:cNvPr id="7" name="Rectangle: Rounded Corners 6">
            <a:extLst>
              <a:ext uri="{FF2B5EF4-FFF2-40B4-BE49-F238E27FC236}">
                <a16:creationId xmlns:a16="http://schemas.microsoft.com/office/drawing/2014/main" id="{97275196-4A4E-B14A-D8DC-0799B25E7175}"/>
              </a:ext>
            </a:extLst>
          </p:cNvPr>
          <p:cNvSpPr/>
          <p:nvPr/>
        </p:nvSpPr>
        <p:spPr>
          <a:xfrm>
            <a:off x="-4398054" y="993229"/>
            <a:ext cx="1932327"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1. </a:t>
            </a:r>
            <a:r>
              <a:rPr lang="en-US" sz="2800" b="1" dirty="0" err="1"/>
              <a:t>Tác</a:t>
            </a:r>
            <a:r>
              <a:rPr lang="en-US" sz="2800" b="1" dirty="0"/>
              <a:t> </a:t>
            </a:r>
            <a:r>
              <a:rPr lang="en-US" sz="2800" b="1" dirty="0" err="1"/>
              <a:t>giả</a:t>
            </a:r>
            <a:endParaRPr lang="en-US" sz="2800" b="1" dirty="0"/>
          </a:p>
        </p:txBody>
      </p:sp>
    </p:spTree>
    <p:extLst>
      <p:ext uri="{BB962C8B-B14F-4D97-AF65-F5344CB8AC3E}">
        <p14:creationId xmlns:p14="http://schemas.microsoft.com/office/powerpoint/2010/main" val="1482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18B55-690E-32DE-2965-9A9C0D276746}"/>
              </a:ext>
            </a:extLst>
          </p:cNvPr>
          <p:cNvSpPr/>
          <p:nvPr/>
        </p:nvSpPr>
        <p:spPr>
          <a:xfrm>
            <a:off x="0" y="0"/>
            <a:ext cx="12192000" cy="2677656"/>
          </a:xfrm>
          <a:prstGeom prst="rect">
            <a:avLst/>
          </a:prstGeom>
          <a:solidFill>
            <a:srgbClr val="2848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442D9577-A331-B5B5-00D9-1724935C8CF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9333" l="688" r="96438">
                        <a14:foregroundMark x1="15313" y1="74889" x2="18750" y2="87222"/>
                        <a14:foregroundMark x1="32750" y1="62333" x2="32750" y2="62333"/>
                        <a14:foregroundMark x1="40500" y1="85222" x2="43313" y2="94444"/>
                        <a14:foregroundMark x1="56875" y1="86778" x2="61813" y2="93667"/>
                        <a14:foregroundMark x1="82438" y1="76444" x2="84375" y2="84889"/>
                        <a14:foregroundMark x1="90813" y1="75667" x2="90438" y2="87556"/>
                        <a14:foregroundMark x1="77500" y1="68778" x2="79438" y2="72222"/>
                        <a14:foregroundMark x1="88938" y1="70333" x2="84813" y2="76111"/>
                        <a14:foregroundMark x1="36625" y1="72667" x2="43063" y2="78333"/>
                        <a14:foregroundMark x1="27563" y1="61222" x2="32313" y2="65778"/>
                      </a14:backgroundRemoval>
                    </a14:imgEffect>
                  </a14:imgLayer>
                </a14:imgProps>
              </a:ext>
            </a:extLst>
          </a:blip>
          <a:srcRect/>
          <a:stretch>
            <a:fillRect/>
          </a:stretch>
        </p:blipFill>
        <p:spPr bwMode="auto">
          <a:xfrm>
            <a:off x="3342285" y="1684939"/>
            <a:ext cx="9196552" cy="5173061"/>
          </a:xfrm>
          <a:prstGeom prst="rect">
            <a:avLst/>
          </a:prstGeom>
          <a:noFill/>
          <a:ln w="9525">
            <a:noFill/>
            <a:miter lim="800000"/>
            <a:headEnd/>
            <a:tailEnd/>
          </a:ln>
          <a:effectLst/>
        </p:spPr>
      </p:pic>
      <p:pic>
        <p:nvPicPr>
          <p:cNvPr id="10" name="Picture 9">
            <a:extLst>
              <a:ext uri="{FF2B5EF4-FFF2-40B4-BE49-F238E27FC236}">
                <a16:creationId xmlns:a16="http://schemas.microsoft.com/office/drawing/2014/main" id="{ED23E060-622F-F032-3500-8C85532654F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 y="0"/>
            <a:ext cx="12276083" cy="3678682"/>
          </a:xfrm>
          <a:prstGeom prst="rect">
            <a:avLst/>
          </a:prstGeom>
        </p:spPr>
      </p:pic>
      <p:pic>
        <p:nvPicPr>
          <p:cNvPr id="9" name="Picture 8" descr="22858PICdbgea5Gz679dY_PIC2018.png">
            <a:extLst>
              <a:ext uri="{FF2B5EF4-FFF2-40B4-BE49-F238E27FC236}">
                <a16:creationId xmlns:a16="http://schemas.microsoft.com/office/drawing/2014/main" id="{36347F5A-61B4-FD30-9C2A-EB9DFA1BE5A9}"/>
              </a:ext>
            </a:extLst>
          </p:cNvPr>
          <p:cNvPicPr>
            <a:picLocks noChangeAspect="1"/>
          </p:cNvPicPr>
          <p:nvPr/>
        </p:nvPicPr>
        <p:blipFill>
          <a:blip r:embed="rId7" cstate="print"/>
          <a:stretch>
            <a:fillRect/>
          </a:stretch>
        </p:blipFill>
        <p:spPr>
          <a:xfrm flipH="1">
            <a:off x="647042" y="2456558"/>
            <a:ext cx="3732484" cy="4381414"/>
          </a:xfrm>
          <a:prstGeom prst="rect">
            <a:avLst/>
          </a:prstGeom>
        </p:spPr>
      </p:pic>
      <p:sp>
        <p:nvSpPr>
          <p:cNvPr id="6" name="TextBox 5">
            <a:extLst>
              <a:ext uri="{FF2B5EF4-FFF2-40B4-BE49-F238E27FC236}">
                <a16:creationId xmlns:a16="http://schemas.microsoft.com/office/drawing/2014/main" id="{4A40F105-7E0C-9842-A2CF-F911C5B1610C}"/>
              </a:ext>
            </a:extLst>
          </p:cNvPr>
          <p:cNvSpPr txBox="1"/>
          <p:nvPr/>
        </p:nvSpPr>
        <p:spPr>
          <a:xfrm>
            <a:off x="647042" y="338930"/>
            <a:ext cx="10981997" cy="1892826"/>
          </a:xfrm>
          <a:prstGeom prst="rect">
            <a:avLst/>
          </a:prstGeom>
          <a:noFill/>
        </p:spPr>
        <p:txBody>
          <a:bodyPr wrap="square">
            <a:spAutoFit/>
          </a:bodyPr>
          <a:lstStyle/>
          <a:p>
            <a:pPr algn="just"/>
            <a:r>
              <a:rPr lang="en-US" sz="2800" b="1" i="1" dirty="0">
                <a:solidFill>
                  <a:schemeClr val="bg1"/>
                </a:solidFill>
              </a:rPr>
              <a:t>1. Ai </a:t>
            </a:r>
            <a:r>
              <a:rPr lang="en-US" sz="2800" b="1" i="1" dirty="0" err="1">
                <a:solidFill>
                  <a:schemeClr val="bg1"/>
                </a:solidFill>
              </a:rPr>
              <a:t>là</a:t>
            </a:r>
            <a:r>
              <a:rPr lang="en-US" sz="2800" b="1" i="1" dirty="0">
                <a:solidFill>
                  <a:schemeClr val="bg1"/>
                </a:solidFill>
              </a:rPr>
              <a:t> người </a:t>
            </a:r>
            <a:r>
              <a:rPr lang="en-US" sz="2800" b="1" i="1" dirty="0" err="1">
                <a:solidFill>
                  <a:schemeClr val="bg1"/>
                </a:solidFill>
              </a:rPr>
              <a:t>giải</a:t>
            </a:r>
            <a:r>
              <a:rPr lang="en-US" sz="2800" b="1" i="1" dirty="0">
                <a:solidFill>
                  <a:schemeClr val="bg1"/>
                </a:solidFill>
              </a:rPr>
              <a:t> </a:t>
            </a:r>
            <a:r>
              <a:rPr lang="en-US" sz="2800" b="1" i="1" dirty="0" err="1">
                <a:solidFill>
                  <a:schemeClr val="bg1"/>
                </a:solidFill>
              </a:rPr>
              <a:t>đáp</a:t>
            </a:r>
            <a:r>
              <a:rPr lang="en-US" sz="2800" b="1" i="1" dirty="0">
                <a:solidFill>
                  <a:schemeClr val="bg1"/>
                </a:solidFill>
              </a:rPr>
              <a:t> </a:t>
            </a:r>
            <a:r>
              <a:rPr lang="en-US" sz="2800" b="1" i="1" dirty="0" err="1">
                <a:solidFill>
                  <a:schemeClr val="bg1"/>
                </a:solidFill>
              </a:rPr>
              <a:t>những</a:t>
            </a:r>
            <a:r>
              <a:rPr lang="en-US" sz="2800" b="1" i="1" dirty="0">
                <a:solidFill>
                  <a:schemeClr val="bg1"/>
                </a:solidFill>
              </a:rPr>
              <a:t> </a:t>
            </a:r>
            <a:r>
              <a:rPr lang="en-US" sz="2800" b="1" i="1" dirty="0" err="1">
                <a:solidFill>
                  <a:schemeClr val="bg1"/>
                </a:solidFill>
              </a:rPr>
              <a:t>thắc</a:t>
            </a:r>
            <a:r>
              <a:rPr lang="en-US" sz="2800" b="1" i="1" dirty="0">
                <a:solidFill>
                  <a:schemeClr val="bg1"/>
                </a:solidFill>
              </a:rPr>
              <a:t> </a:t>
            </a:r>
            <a:r>
              <a:rPr lang="en-US" sz="2800" b="1" i="1" dirty="0" err="1">
                <a:solidFill>
                  <a:schemeClr val="bg1"/>
                </a:solidFill>
              </a:rPr>
              <a:t>mắc</a:t>
            </a:r>
            <a:r>
              <a:rPr lang="en-US" sz="2800" b="1" i="1" dirty="0">
                <a:solidFill>
                  <a:schemeClr val="bg1"/>
                </a:solidFill>
              </a:rPr>
              <a:t> </a:t>
            </a:r>
            <a:r>
              <a:rPr lang="en-US" sz="2800" b="1" i="1" dirty="0" err="1">
                <a:solidFill>
                  <a:schemeClr val="bg1"/>
                </a:solidFill>
              </a:rPr>
              <a:t>của</a:t>
            </a:r>
            <a:r>
              <a:rPr lang="en-US" sz="2800" b="1" i="1" dirty="0">
                <a:solidFill>
                  <a:schemeClr val="bg1"/>
                </a:solidFill>
              </a:rPr>
              <a:t> </a:t>
            </a:r>
            <a:r>
              <a:rPr lang="en-US" sz="2800" b="1" i="1" dirty="0" err="1">
                <a:solidFill>
                  <a:schemeClr val="bg1"/>
                </a:solidFill>
              </a:rPr>
              <a:t>Côn</a:t>
            </a:r>
            <a:r>
              <a:rPr lang="en-US" sz="2800" b="1" i="1" dirty="0">
                <a:solidFill>
                  <a:schemeClr val="bg1"/>
                </a:solidFill>
              </a:rPr>
              <a:t>? </a:t>
            </a:r>
            <a:r>
              <a:rPr lang="en-US" sz="2800" b="1" i="1" dirty="0" err="1">
                <a:solidFill>
                  <a:schemeClr val="bg1"/>
                </a:solidFill>
              </a:rPr>
              <a:t>Để</a:t>
            </a:r>
            <a:r>
              <a:rPr lang="en-US" sz="2800" b="1" i="1" dirty="0">
                <a:solidFill>
                  <a:schemeClr val="bg1"/>
                </a:solidFill>
              </a:rPr>
              <a:t> </a:t>
            </a:r>
            <a:r>
              <a:rPr lang="en-US" sz="2800" b="1" i="1" dirty="0" err="1">
                <a:solidFill>
                  <a:schemeClr val="bg1"/>
                </a:solidFill>
              </a:rPr>
              <a:t>giải</a:t>
            </a:r>
            <a:r>
              <a:rPr lang="en-US" sz="2800" b="1" i="1" dirty="0">
                <a:solidFill>
                  <a:schemeClr val="bg1"/>
                </a:solidFill>
              </a:rPr>
              <a:t> </a:t>
            </a:r>
            <a:r>
              <a:rPr lang="en-US" sz="2800" b="1" i="1" dirty="0" err="1">
                <a:solidFill>
                  <a:schemeClr val="bg1"/>
                </a:solidFill>
              </a:rPr>
              <a:t>đáp</a:t>
            </a:r>
            <a:r>
              <a:rPr lang="en-US" sz="2800" b="1" i="1" dirty="0">
                <a:solidFill>
                  <a:schemeClr val="bg1"/>
                </a:solidFill>
              </a:rPr>
              <a:t> </a:t>
            </a:r>
            <a:r>
              <a:rPr lang="en-US" sz="2800" b="1" i="1" dirty="0" err="1">
                <a:solidFill>
                  <a:schemeClr val="bg1"/>
                </a:solidFill>
              </a:rPr>
              <a:t>được</a:t>
            </a:r>
            <a:r>
              <a:rPr lang="en-US" sz="2800" b="1" i="1" dirty="0">
                <a:solidFill>
                  <a:schemeClr val="bg1"/>
                </a:solidFill>
              </a:rPr>
              <a:t> </a:t>
            </a:r>
            <a:r>
              <a:rPr lang="en-US" sz="2800" b="1" i="1" dirty="0" err="1">
                <a:solidFill>
                  <a:schemeClr val="bg1"/>
                </a:solidFill>
              </a:rPr>
              <a:t>những</a:t>
            </a:r>
            <a:r>
              <a:rPr lang="en-US" sz="2800" b="1" i="1" dirty="0">
                <a:solidFill>
                  <a:schemeClr val="bg1"/>
                </a:solidFill>
              </a:rPr>
              <a:t> </a:t>
            </a:r>
            <a:r>
              <a:rPr lang="en-US" sz="2800" b="1" i="1" dirty="0" err="1">
                <a:solidFill>
                  <a:schemeClr val="bg1"/>
                </a:solidFill>
              </a:rPr>
              <a:t>thắc</a:t>
            </a:r>
            <a:r>
              <a:rPr lang="en-US" sz="2800" b="1" i="1" dirty="0">
                <a:solidFill>
                  <a:schemeClr val="bg1"/>
                </a:solidFill>
              </a:rPr>
              <a:t> </a:t>
            </a:r>
            <a:r>
              <a:rPr lang="en-US" sz="2800" b="1" i="1" dirty="0" err="1">
                <a:solidFill>
                  <a:schemeClr val="bg1"/>
                </a:solidFill>
              </a:rPr>
              <a:t>mắc</a:t>
            </a:r>
            <a:r>
              <a:rPr lang="en-US" sz="2800" b="1" i="1" dirty="0">
                <a:solidFill>
                  <a:schemeClr val="bg1"/>
                </a:solidFill>
              </a:rPr>
              <a:t> </a:t>
            </a:r>
            <a:r>
              <a:rPr lang="en-US" sz="2800" b="1" i="1" dirty="0" err="1">
                <a:solidFill>
                  <a:schemeClr val="bg1"/>
                </a:solidFill>
              </a:rPr>
              <a:t>ấy</a:t>
            </a:r>
            <a:r>
              <a:rPr lang="en-US" sz="2800" b="1" i="1" dirty="0">
                <a:solidFill>
                  <a:schemeClr val="bg1"/>
                </a:solidFill>
              </a:rPr>
              <a:t>, </a:t>
            </a:r>
            <a:r>
              <a:rPr lang="en-US" sz="2800" b="1" i="1" dirty="0" err="1">
                <a:solidFill>
                  <a:schemeClr val="bg1"/>
                </a:solidFill>
              </a:rPr>
              <a:t>nhân</a:t>
            </a:r>
            <a:r>
              <a:rPr lang="en-US" sz="2800" b="1" i="1" dirty="0">
                <a:solidFill>
                  <a:schemeClr val="bg1"/>
                </a:solidFill>
              </a:rPr>
              <a:t> </a:t>
            </a:r>
            <a:r>
              <a:rPr lang="en-US" sz="2800" b="1" i="1" dirty="0" err="1">
                <a:solidFill>
                  <a:schemeClr val="bg1"/>
                </a:solidFill>
              </a:rPr>
              <a:t>vật</a:t>
            </a:r>
            <a:r>
              <a:rPr lang="en-US" sz="2800" b="1" i="1" dirty="0">
                <a:solidFill>
                  <a:schemeClr val="bg1"/>
                </a:solidFill>
              </a:rPr>
              <a:t> </a:t>
            </a:r>
            <a:r>
              <a:rPr lang="en-US" sz="2800" b="1" i="1" dirty="0" err="1">
                <a:solidFill>
                  <a:schemeClr val="bg1"/>
                </a:solidFill>
              </a:rPr>
              <a:t>này</a:t>
            </a:r>
            <a:r>
              <a:rPr lang="en-US" sz="2800" b="1" i="1" dirty="0">
                <a:solidFill>
                  <a:schemeClr val="bg1"/>
                </a:solidFill>
              </a:rPr>
              <a:t> </a:t>
            </a:r>
            <a:r>
              <a:rPr lang="en-US" sz="2800" b="1" i="1" dirty="0" err="1">
                <a:solidFill>
                  <a:schemeClr val="bg1"/>
                </a:solidFill>
              </a:rPr>
              <a:t>là</a:t>
            </a:r>
            <a:r>
              <a:rPr lang="en-US" sz="2800" b="1" i="1" dirty="0">
                <a:solidFill>
                  <a:schemeClr val="bg1"/>
                </a:solidFill>
              </a:rPr>
              <a:t> người </a:t>
            </a:r>
            <a:r>
              <a:rPr lang="en-US" sz="2800" b="1" i="1" dirty="0" err="1">
                <a:solidFill>
                  <a:schemeClr val="bg1"/>
                </a:solidFill>
              </a:rPr>
              <a:t>như</a:t>
            </a:r>
            <a:r>
              <a:rPr lang="en-US" sz="2800" b="1" i="1" dirty="0">
                <a:solidFill>
                  <a:schemeClr val="bg1"/>
                </a:solidFill>
              </a:rPr>
              <a:t> </a:t>
            </a:r>
            <a:r>
              <a:rPr lang="en-US" sz="2800" b="1" i="1" dirty="0" err="1">
                <a:solidFill>
                  <a:schemeClr val="bg1"/>
                </a:solidFill>
              </a:rPr>
              <a:t>thế</a:t>
            </a:r>
            <a:r>
              <a:rPr lang="en-US" sz="2800" b="1" i="1" dirty="0">
                <a:solidFill>
                  <a:schemeClr val="bg1"/>
                </a:solidFill>
              </a:rPr>
              <a:t> </a:t>
            </a:r>
            <a:r>
              <a:rPr lang="en-US" sz="2800" b="1" i="1" dirty="0" err="1">
                <a:solidFill>
                  <a:schemeClr val="bg1"/>
                </a:solidFill>
              </a:rPr>
              <a:t>nào</a:t>
            </a:r>
            <a:r>
              <a:rPr lang="en-US" sz="2800" b="1" i="1" dirty="0">
                <a:solidFill>
                  <a:schemeClr val="bg1"/>
                </a:solidFill>
              </a:rPr>
              <a:t>? </a:t>
            </a:r>
            <a:endParaRPr lang="en-US" sz="2800" dirty="0">
              <a:solidFill>
                <a:schemeClr val="bg1"/>
              </a:solidFill>
            </a:endParaRPr>
          </a:p>
          <a:p>
            <a:pPr algn="just">
              <a:spcBef>
                <a:spcPts val="600"/>
              </a:spcBef>
            </a:pPr>
            <a:r>
              <a:rPr lang="en-US" sz="2800" b="1" i="1" dirty="0">
                <a:solidFill>
                  <a:schemeClr val="bg1"/>
                </a:solidFill>
              </a:rPr>
              <a:t>2. Thông qua </a:t>
            </a:r>
            <a:r>
              <a:rPr lang="en-US" sz="2800" b="1" i="1" dirty="0" err="1">
                <a:solidFill>
                  <a:schemeClr val="bg1"/>
                </a:solidFill>
              </a:rPr>
              <a:t>những</a:t>
            </a:r>
            <a:r>
              <a:rPr lang="en-US" sz="2800" b="1" i="1" dirty="0">
                <a:solidFill>
                  <a:schemeClr val="bg1"/>
                </a:solidFill>
              </a:rPr>
              <a:t> </a:t>
            </a:r>
            <a:r>
              <a:rPr lang="en-US" sz="2800" b="1" i="1" dirty="0" err="1">
                <a:solidFill>
                  <a:schemeClr val="bg1"/>
                </a:solidFill>
              </a:rPr>
              <a:t>bài</a:t>
            </a:r>
            <a:r>
              <a:rPr lang="en-US" sz="2800" b="1" i="1" dirty="0">
                <a:solidFill>
                  <a:schemeClr val="bg1"/>
                </a:solidFill>
              </a:rPr>
              <a:t> </a:t>
            </a:r>
            <a:r>
              <a:rPr lang="en-US" sz="2800" b="1" i="1" dirty="0" err="1">
                <a:solidFill>
                  <a:schemeClr val="bg1"/>
                </a:solidFill>
              </a:rPr>
              <a:t>giảng</a:t>
            </a:r>
            <a:r>
              <a:rPr lang="en-US" sz="2800" b="1" i="1" dirty="0">
                <a:solidFill>
                  <a:schemeClr val="bg1"/>
                </a:solidFill>
              </a:rPr>
              <a:t> </a:t>
            </a:r>
            <a:r>
              <a:rPr lang="en-US" sz="2800" b="1" i="1" dirty="0" err="1">
                <a:solidFill>
                  <a:schemeClr val="bg1"/>
                </a:solidFill>
              </a:rPr>
              <a:t>giáo</a:t>
            </a:r>
            <a:r>
              <a:rPr lang="en-US" sz="2800" b="1" i="1" dirty="0">
                <a:solidFill>
                  <a:schemeClr val="bg1"/>
                </a:solidFill>
              </a:rPr>
              <a:t> </a:t>
            </a:r>
            <a:r>
              <a:rPr lang="en-US" sz="2800" b="1" i="1" dirty="0" err="1">
                <a:solidFill>
                  <a:schemeClr val="bg1"/>
                </a:solidFill>
              </a:rPr>
              <a:t>dục</a:t>
            </a:r>
            <a:r>
              <a:rPr lang="en-US" sz="2800" b="1" i="1" dirty="0">
                <a:solidFill>
                  <a:schemeClr val="bg1"/>
                </a:solidFill>
              </a:rPr>
              <a:t> </a:t>
            </a:r>
            <a:r>
              <a:rPr lang="en-US" sz="2800" b="1" i="1" dirty="0" err="1">
                <a:solidFill>
                  <a:schemeClr val="bg1"/>
                </a:solidFill>
              </a:rPr>
              <a:t>Kiên</a:t>
            </a:r>
            <a:r>
              <a:rPr lang="en-US" sz="2800" b="1" i="1" dirty="0">
                <a:solidFill>
                  <a:schemeClr val="bg1"/>
                </a:solidFill>
              </a:rPr>
              <a:t> </a:t>
            </a:r>
            <a:r>
              <a:rPr lang="en-US" sz="2800" b="1" i="1" dirty="0" err="1">
                <a:solidFill>
                  <a:schemeClr val="bg1"/>
                </a:solidFill>
              </a:rPr>
              <a:t>và</a:t>
            </a:r>
            <a:r>
              <a:rPr lang="en-US" sz="2800" b="1" i="1" dirty="0">
                <a:solidFill>
                  <a:schemeClr val="bg1"/>
                </a:solidFill>
              </a:rPr>
              <a:t> </a:t>
            </a:r>
            <a:r>
              <a:rPr lang="en-US" sz="2800" b="1" i="1" dirty="0" err="1">
                <a:solidFill>
                  <a:schemeClr val="bg1"/>
                </a:solidFill>
              </a:rPr>
              <a:t>Côn</a:t>
            </a:r>
            <a:r>
              <a:rPr lang="en-US" sz="2800" b="1" i="1" dirty="0">
                <a:solidFill>
                  <a:schemeClr val="bg1"/>
                </a:solidFill>
              </a:rPr>
              <a:t> </a:t>
            </a:r>
            <a:r>
              <a:rPr lang="en-US" sz="2800" b="1" i="1" dirty="0" err="1">
                <a:solidFill>
                  <a:schemeClr val="bg1"/>
                </a:solidFill>
              </a:rPr>
              <a:t>tu</a:t>
            </a:r>
            <a:r>
              <a:rPr lang="en-US" sz="2800" b="1" i="1" dirty="0">
                <a:solidFill>
                  <a:schemeClr val="bg1"/>
                </a:solidFill>
              </a:rPr>
              <a:t> </a:t>
            </a:r>
            <a:r>
              <a:rPr lang="en-US" sz="2800" b="1" i="1" dirty="0" err="1">
                <a:solidFill>
                  <a:schemeClr val="bg1"/>
                </a:solidFill>
              </a:rPr>
              <a:t>dưỡng</a:t>
            </a:r>
            <a:r>
              <a:rPr lang="en-US" sz="2800" b="1" i="1" dirty="0">
                <a:solidFill>
                  <a:schemeClr val="bg1"/>
                </a:solidFill>
              </a:rPr>
              <a:t> </a:t>
            </a:r>
            <a:r>
              <a:rPr lang="en-US" sz="2800" b="1" i="1" dirty="0" err="1">
                <a:solidFill>
                  <a:schemeClr val="bg1"/>
                </a:solidFill>
              </a:rPr>
              <a:t>làm</a:t>
            </a:r>
            <a:r>
              <a:rPr lang="en-US" sz="2800" b="1" i="1" dirty="0">
                <a:solidFill>
                  <a:schemeClr val="bg1"/>
                </a:solidFill>
              </a:rPr>
              <a:t> người, </a:t>
            </a:r>
            <a:r>
              <a:rPr lang="en-US" sz="2800" b="1" i="1" dirty="0" err="1">
                <a:solidFill>
                  <a:schemeClr val="bg1"/>
                </a:solidFill>
              </a:rPr>
              <a:t>em</a:t>
            </a:r>
            <a:r>
              <a:rPr lang="en-US" sz="2800" b="1" i="1" dirty="0">
                <a:solidFill>
                  <a:schemeClr val="bg1"/>
                </a:solidFill>
              </a:rPr>
              <a:t> </a:t>
            </a:r>
            <a:r>
              <a:rPr lang="en-US" sz="2800" b="1" i="1" dirty="0" err="1">
                <a:solidFill>
                  <a:schemeClr val="bg1"/>
                </a:solidFill>
              </a:rPr>
              <a:t>có</a:t>
            </a:r>
            <a:r>
              <a:rPr lang="en-US" sz="2800" b="1" i="1" dirty="0">
                <a:solidFill>
                  <a:schemeClr val="bg1"/>
                </a:solidFill>
              </a:rPr>
              <a:t> </a:t>
            </a:r>
            <a:r>
              <a:rPr lang="en-US" sz="2800" b="1" i="1" dirty="0" err="1">
                <a:solidFill>
                  <a:schemeClr val="bg1"/>
                </a:solidFill>
              </a:rPr>
              <a:t>nhận</a:t>
            </a:r>
            <a:r>
              <a:rPr lang="en-US" sz="2800" b="1" i="1" dirty="0">
                <a:solidFill>
                  <a:schemeClr val="bg1"/>
                </a:solidFill>
              </a:rPr>
              <a:t> </a:t>
            </a:r>
            <a:r>
              <a:rPr lang="en-US" sz="2800" b="1" i="1" dirty="0" err="1">
                <a:solidFill>
                  <a:schemeClr val="bg1"/>
                </a:solidFill>
              </a:rPr>
              <a:t>xét</a:t>
            </a:r>
            <a:r>
              <a:rPr lang="en-US" sz="2800" b="1" i="1" dirty="0">
                <a:solidFill>
                  <a:schemeClr val="bg1"/>
                </a:solidFill>
              </a:rPr>
              <a:t> </a:t>
            </a:r>
            <a:r>
              <a:rPr lang="en-US" sz="2800" b="1" i="1" dirty="0" err="1">
                <a:solidFill>
                  <a:schemeClr val="bg1"/>
                </a:solidFill>
              </a:rPr>
              <a:t>gì</a:t>
            </a:r>
            <a:r>
              <a:rPr lang="en-US" sz="2800" b="1" i="1" dirty="0">
                <a:solidFill>
                  <a:schemeClr val="bg1"/>
                </a:solidFill>
              </a:rPr>
              <a:t> </a:t>
            </a:r>
            <a:r>
              <a:rPr lang="en-US" sz="2800" b="1" i="1" dirty="0" err="1">
                <a:solidFill>
                  <a:schemeClr val="bg1"/>
                </a:solidFill>
              </a:rPr>
              <a:t>về</a:t>
            </a:r>
            <a:r>
              <a:rPr lang="en-US" sz="2800" b="1" i="1" dirty="0">
                <a:solidFill>
                  <a:schemeClr val="bg1"/>
                </a:solidFill>
              </a:rPr>
              <a:t> </a:t>
            </a:r>
            <a:r>
              <a:rPr lang="en-US" sz="2800" b="1" i="1" dirty="0" err="1">
                <a:solidFill>
                  <a:schemeClr val="bg1"/>
                </a:solidFill>
              </a:rPr>
              <a:t>nhân</a:t>
            </a:r>
            <a:r>
              <a:rPr lang="en-US" sz="2800" b="1" i="1" dirty="0">
                <a:solidFill>
                  <a:schemeClr val="bg1"/>
                </a:solidFill>
              </a:rPr>
              <a:t> </a:t>
            </a:r>
            <a:r>
              <a:rPr lang="en-US" sz="2800" b="1" i="1" dirty="0" err="1">
                <a:solidFill>
                  <a:schemeClr val="bg1"/>
                </a:solidFill>
              </a:rPr>
              <a:t>vật</a:t>
            </a:r>
            <a:r>
              <a:rPr lang="en-US" sz="2800" b="1" i="1" dirty="0">
                <a:solidFill>
                  <a:schemeClr val="bg1"/>
                </a:solidFill>
              </a:rPr>
              <a:t> </a:t>
            </a:r>
            <a:r>
              <a:rPr lang="en-US" sz="2800" b="1" i="1" dirty="0" err="1">
                <a:solidFill>
                  <a:schemeClr val="bg1"/>
                </a:solidFill>
              </a:rPr>
              <a:t>này</a:t>
            </a:r>
            <a:r>
              <a:rPr lang="en-US" sz="2800" b="1" i="1" dirty="0">
                <a:solidFill>
                  <a:schemeClr val="bg1"/>
                </a:solidFill>
              </a:rPr>
              <a:t>?</a:t>
            </a:r>
          </a:p>
        </p:txBody>
      </p:sp>
    </p:spTree>
    <p:extLst>
      <p:ext uri="{BB962C8B-B14F-4D97-AF65-F5344CB8AC3E}">
        <p14:creationId xmlns:p14="http://schemas.microsoft.com/office/powerpoint/2010/main" val="3059161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01A5DA-88F4-BA9E-EFCF-11784E0C74D9}"/>
              </a:ext>
            </a:extLst>
          </p:cNvPr>
          <p:cNvSpPr txBox="1"/>
          <p:nvPr/>
        </p:nvSpPr>
        <p:spPr>
          <a:xfrm>
            <a:off x="9384424" y="2586703"/>
            <a:ext cx="1478018" cy="646331"/>
          </a:xfrm>
          <a:prstGeom prst="rect">
            <a:avLst/>
          </a:prstGeom>
          <a:noFill/>
        </p:spPr>
        <p:txBody>
          <a:bodyPr wrap="square">
            <a:spAutoFit/>
          </a:bodyPr>
          <a:lstStyle/>
          <a:p>
            <a:r>
              <a:rPr lang="pt-BR" dirty="0">
                <a:latin typeface="Times New Roman" panose="02020603050405020304" pitchFamily="18" charset="0"/>
              </a:rPr>
              <a:t>Ảnh cụ Phó bảng</a:t>
            </a:r>
            <a:endParaRPr lang="en-US" dirty="0"/>
          </a:p>
        </p:txBody>
      </p:sp>
      <p:sp>
        <p:nvSpPr>
          <p:cNvPr id="7" name="Rectangle 6">
            <a:extLst>
              <a:ext uri="{FF2B5EF4-FFF2-40B4-BE49-F238E27FC236}">
                <a16:creationId xmlns:a16="http://schemas.microsoft.com/office/drawing/2014/main" id="{8F318B55-690E-32DE-2965-9A9C0D276746}"/>
              </a:ext>
            </a:extLst>
          </p:cNvPr>
          <p:cNvSpPr/>
          <p:nvPr/>
        </p:nvSpPr>
        <p:spPr>
          <a:xfrm>
            <a:off x="0" y="0"/>
            <a:ext cx="7126014" cy="6858000"/>
          </a:xfrm>
          <a:prstGeom prst="rect">
            <a:avLst/>
          </a:prstGeom>
          <a:solidFill>
            <a:srgbClr val="2848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C5F9C7-6A22-0820-C67E-FE2E41FD3A53}"/>
              </a:ext>
            </a:extLst>
          </p:cNvPr>
          <p:cNvSpPr txBox="1"/>
          <p:nvPr/>
        </p:nvSpPr>
        <p:spPr>
          <a:xfrm>
            <a:off x="161267" y="1228397"/>
            <a:ext cx="6696733" cy="4072910"/>
          </a:xfrm>
          <a:prstGeom prst="rect">
            <a:avLst/>
          </a:prstGeom>
          <a:noFill/>
        </p:spPr>
        <p:txBody>
          <a:bodyPr wrap="square">
            <a:spAutoFit/>
          </a:bodyPr>
          <a:lstStyle/>
          <a:p>
            <a:pPr algn="just">
              <a:spcBef>
                <a:spcPts val="1200"/>
              </a:spcBef>
            </a:pPr>
            <a:r>
              <a:rPr lang="pt-BR" sz="2800" dirty="0">
                <a:solidFill>
                  <a:schemeClr val="bg1"/>
                </a:solidFill>
              </a:rPr>
              <a:t>1. Cụ Phó bảng giải đáp những thắc mắc của Côn </a:t>
            </a:r>
            <a:r>
              <a:rPr lang="pt-BR" sz="2800" dirty="0">
                <a:solidFill>
                  <a:schemeClr val="bg1"/>
                </a:solidFill>
                <a:sym typeface="Wingdings" panose="05000000000000000000" pitchFamily="2" charset="2"/>
              </a:rPr>
              <a:t></a:t>
            </a:r>
            <a:r>
              <a:rPr lang="pt-BR" sz="2800" dirty="0">
                <a:solidFill>
                  <a:schemeClr val="bg1"/>
                </a:solidFill>
              </a:rPr>
              <a:t> Ông cụ Phó Bảng là người </a:t>
            </a:r>
            <a:r>
              <a:rPr lang="pt-BR" sz="2800" b="1" dirty="0">
                <a:solidFill>
                  <a:schemeClr val="bg1"/>
                </a:solidFill>
              </a:rPr>
              <a:t>am hiểu lịch sử dân tộc, có kiến thức sâu rộng.</a:t>
            </a:r>
            <a:endParaRPr lang="en-US" sz="2800" b="1" dirty="0">
              <a:solidFill>
                <a:schemeClr val="bg1"/>
              </a:solidFill>
            </a:endParaRPr>
          </a:p>
          <a:p>
            <a:pPr algn="just">
              <a:spcBef>
                <a:spcPts val="800"/>
              </a:spcBef>
            </a:pPr>
            <a:r>
              <a:rPr lang="pt-BR" sz="2800" dirty="0">
                <a:solidFill>
                  <a:schemeClr val="bg1"/>
                </a:solidFill>
              </a:rPr>
              <a:t>2. Qua bài giảng giáo dục các con của cụ Phó bảng, ta thấy được cụ Phó bảng là người có </a:t>
            </a:r>
            <a:r>
              <a:rPr lang="pt-BR" sz="2800" b="1" dirty="0">
                <a:solidFill>
                  <a:schemeClr val="bg1"/>
                </a:solidFill>
              </a:rPr>
              <a:t>lòng yêu nước</a:t>
            </a:r>
            <a:r>
              <a:rPr lang="pt-BR" sz="2800" dirty="0">
                <a:solidFill>
                  <a:schemeClr val="bg1"/>
                </a:solidFill>
              </a:rPr>
              <a:t>, biết cách giáo dục con cái và </a:t>
            </a:r>
            <a:r>
              <a:rPr lang="pt-BR" sz="2800" b="1" dirty="0">
                <a:solidFill>
                  <a:schemeClr val="bg1"/>
                </a:solidFill>
              </a:rPr>
              <a:t>truyền cho các con lòng yêu nước</a:t>
            </a:r>
            <a:r>
              <a:rPr lang="pt-BR" sz="2800" dirty="0">
                <a:solidFill>
                  <a:schemeClr val="bg1"/>
                </a:solidFill>
              </a:rPr>
              <a:t>, khơi dậy ở các con những tình cảm cao đẹp và ý thức trách nhiệm đối với đất nước, dân tộc.</a:t>
            </a:r>
            <a:endParaRPr lang="en-US" sz="2800" dirty="0">
              <a:solidFill>
                <a:schemeClr val="bg1"/>
              </a:solidFill>
            </a:endParaRPr>
          </a:p>
        </p:txBody>
      </p:sp>
      <p:pic>
        <p:nvPicPr>
          <p:cNvPr id="5" name="Picture 4">
            <a:extLst>
              <a:ext uri="{FF2B5EF4-FFF2-40B4-BE49-F238E27FC236}">
                <a16:creationId xmlns:a16="http://schemas.microsoft.com/office/drawing/2014/main" id="{C9EC5BFC-1A7A-D4F1-D2AF-C8F471DD7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114" y="0"/>
            <a:ext cx="5156391" cy="6858000"/>
          </a:xfrm>
          <a:prstGeom prst="rect">
            <a:avLst/>
          </a:prstGeom>
        </p:spPr>
      </p:pic>
    </p:spTree>
    <p:extLst>
      <p:ext uri="{BB962C8B-B14F-4D97-AF65-F5344CB8AC3E}">
        <p14:creationId xmlns:p14="http://schemas.microsoft.com/office/powerpoint/2010/main" val="115590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C53752A6-5D88-27B9-3D1A-FB10705EDB3B}"/>
              </a:ext>
            </a:extLst>
          </p:cNvPr>
          <p:cNvSpPr/>
          <p:nvPr/>
        </p:nvSpPr>
        <p:spPr>
          <a:xfrm>
            <a:off x="225286" y="1131558"/>
            <a:ext cx="2814067" cy="2639006"/>
          </a:xfrm>
          <a:prstGeom prst="rect">
            <a:avLst/>
          </a:prstGeom>
          <a:solidFill>
            <a:schemeClr val="bg1"/>
          </a:solidFill>
          <a:ln>
            <a:solidFill>
              <a:srgbClr val="5D8558"/>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3" name="矩形 5">
            <a:extLst>
              <a:ext uri="{FF2B5EF4-FFF2-40B4-BE49-F238E27FC236}">
                <a16:creationId xmlns:a16="http://schemas.microsoft.com/office/drawing/2014/main" id="{06A912C5-6B88-5197-50C4-14E11FD679D4}"/>
              </a:ext>
            </a:extLst>
          </p:cNvPr>
          <p:cNvSpPr/>
          <p:nvPr/>
        </p:nvSpPr>
        <p:spPr>
          <a:xfrm>
            <a:off x="530088" y="1283958"/>
            <a:ext cx="2814067" cy="2639006"/>
          </a:xfrm>
          <a:prstGeom prst="rect">
            <a:avLst/>
          </a:prstGeom>
          <a:solidFill>
            <a:schemeClr val="accent4">
              <a:lumMod val="75000"/>
            </a:schemeClr>
          </a:solidFill>
          <a:ln>
            <a:solidFill>
              <a:srgbClr val="5D8558"/>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4" name="文本框 7">
            <a:extLst>
              <a:ext uri="{FF2B5EF4-FFF2-40B4-BE49-F238E27FC236}">
                <a16:creationId xmlns:a16="http://schemas.microsoft.com/office/drawing/2014/main" id="{C993428B-A5B4-9F62-0761-97E5917D31DF}"/>
              </a:ext>
            </a:extLst>
          </p:cNvPr>
          <p:cNvSpPr txBox="1"/>
          <p:nvPr/>
        </p:nvSpPr>
        <p:spPr>
          <a:xfrm>
            <a:off x="813388" y="1720840"/>
            <a:ext cx="24366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dirty="0">
                <a:solidFill>
                  <a:prstClr val="white"/>
                </a:solidFill>
                <a:latin typeface="Times New Roman" pitchFamily="18" charset="0"/>
                <a:ea typeface="宋体" panose="02010600030101010101" pitchFamily="2" charset="-122"/>
                <a:cs typeface="Times New Roman" pitchFamily="18" charset="0"/>
              </a:rPr>
              <a:t>TỔNG KẾT</a:t>
            </a:r>
            <a:endParaRPr kumimoji="0" lang="zh-CN" altLang="en-US" sz="4000" b="0" i="0" u="none" strike="noStrike" kern="1200" cap="none" spc="0" normalizeH="0" baseline="0" noProof="0" dirty="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5" name="任意多边形: 形状 8">
            <a:extLst>
              <a:ext uri="{FF2B5EF4-FFF2-40B4-BE49-F238E27FC236}">
                <a16:creationId xmlns:a16="http://schemas.microsoft.com/office/drawing/2014/main" id="{03A02FF1-FCAE-9E18-9476-8A3C1296DB3E}"/>
              </a:ext>
            </a:extLst>
          </p:cNvPr>
          <p:cNvSpPr/>
          <p:nvPr/>
        </p:nvSpPr>
        <p:spPr>
          <a:xfrm>
            <a:off x="1533788" y="2840627"/>
            <a:ext cx="1378965" cy="208342"/>
          </a:xfrm>
          <a:custGeom>
            <a:avLst/>
            <a:gdLst>
              <a:gd name="connsiteX0" fmla="*/ 0 w 2800350"/>
              <a:gd name="connsiteY0" fmla="*/ 0 h 285780"/>
              <a:gd name="connsiteX1" fmla="*/ 571500 w 2800350"/>
              <a:gd name="connsiteY1" fmla="*/ 228600 h 285780"/>
              <a:gd name="connsiteX2" fmla="*/ 1028700 w 2800350"/>
              <a:gd name="connsiteY2" fmla="*/ 19050 h 285780"/>
              <a:gd name="connsiteX3" fmla="*/ 1466850 w 2800350"/>
              <a:gd name="connsiteY3" fmla="*/ 247650 h 285780"/>
              <a:gd name="connsiteX4" fmla="*/ 1981200 w 2800350"/>
              <a:gd name="connsiteY4" fmla="*/ 38100 h 285780"/>
              <a:gd name="connsiteX5" fmla="*/ 2343150 w 2800350"/>
              <a:gd name="connsiteY5" fmla="*/ 285750 h 285780"/>
              <a:gd name="connsiteX6" fmla="*/ 2800350 w 2800350"/>
              <a:gd name="connsiteY6" fmla="*/ 19050 h 28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350" h="285780">
                <a:moveTo>
                  <a:pt x="0" y="0"/>
                </a:moveTo>
                <a:cubicBezTo>
                  <a:pt x="200025" y="112712"/>
                  <a:pt x="400050" y="225425"/>
                  <a:pt x="571500" y="228600"/>
                </a:cubicBezTo>
                <a:cubicBezTo>
                  <a:pt x="742950" y="231775"/>
                  <a:pt x="879475" y="15875"/>
                  <a:pt x="1028700" y="19050"/>
                </a:cubicBezTo>
                <a:cubicBezTo>
                  <a:pt x="1177925" y="22225"/>
                  <a:pt x="1308100" y="244475"/>
                  <a:pt x="1466850" y="247650"/>
                </a:cubicBezTo>
                <a:cubicBezTo>
                  <a:pt x="1625600" y="250825"/>
                  <a:pt x="1835150" y="31750"/>
                  <a:pt x="1981200" y="38100"/>
                </a:cubicBezTo>
                <a:cubicBezTo>
                  <a:pt x="2127250" y="44450"/>
                  <a:pt x="2206625" y="288925"/>
                  <a:pt x="2343150" y="285750"/>
                </a:cubicBezTo>
                <a:cubicBezTo>
                  <a:pt x="2479675" y="282575"/>
                  <a:pt x="2640012" y="150812"/>
                  <a:pt x="2800350" y="19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6" name="任意多边形: 形状 9">
            <a:extLst>
              <a:ext uri="{FF2B5EF4-FFF2-40B4-BE49-F238E27FC236}">
                <a16:creationId xmlns:a16="http://schemas.microsoft.com/office/drawing/2014/main" id="{71277223-1CCD-404D-52DB-FE8AE4D30C6B}"/>
              </a:ext>
            </a:extLst>
          </p:cNvPr>
          <p:cNvSpPr/>
          <p:nvPr/>
        </p:nvSpPr>
        <p:spPr>
          <a:xfrm>
            <a:off x="1533788" y="3107327"/>
            <a:ext cx="1378965" cy="208342"/>
          </a:xfrm>
          <a:custGeom>
            <a:avLst/>
            <a:gdLst>
              <a:gd name="connsiteX0" fmla="*/ 0 w 2800350"/>
              <a:gd name="connsiteY0" fmla="*/ 0 h 285780"/>
              <a:gd name="connsiteX1" fmla="*/ 571500 w 2800350"/>
              <a:gd name="connsiteY1" fmla="*/ 228600 h 285780"/>
              <a:gd name="connsiteX2" fmla="*/ 1028700 w 2800350"/>
              <a:gd name="connsiteY2" fmla="*/ 19050 h 285780"/>
              <a:gd name="connsiteX3" fmla="*/ 1466850 w 2800350"/>
              <a:gd name="connsiteY3" fmla="*/ 247650 h 285780"/>
              <a:gd name="connsiteX4" fmla="*/ 1981200 w 2800350"/>
              <a:gd name="connsiteY4" fmla="*/ 38100 h 285780"/>
              <a:gd name="connsiteX5" fmla="*/ 2343150 w 2800350"/>
              <a:gd name="connsiteY5" fmla="*/ 285750 h 285780"/>
              <a:gd name="connsiteX6" fmla="*/ 2800350 w 2800350"/>
              <a:gd name="connsiteY6" fmla="*/ 19050 h 28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350" h="285780">
                <a:moveTo>
                  <a:pt x="0" y="0"/>
                </a:moveTo>
                <a:cubicBezTo>
                  <a:pt x="200025" y="112712"/>
                  <a:pt x="400050" y="225425"/>
                  <a:pt x="571500" y="228600"/>
                </a:cubicBezTo>
                <a:cubicBezTo>
                  <a:pt x="742950" y="231775"/>
                  <a:pt x="879475" y="15875"/>
                  <a:pt x="1028700" y="19050"/>
                </a:cubicBezTo>
                <a:cubicBezTo>
                  <a:pt x="1177925" y="22225"/>
                  <a:pt x="1308100" y="244475"/>
                  <a:pt x="1466850" y="247650"/>
                </a:cubicBezTo>
                <a:cubicBezTo>
                  <a:pt x="1625600" y="250825"/>
                  <a:pt x="1835150" y="31750"/>
                  <a:pt x="1981200" y="38100"/>
                </a:cubicBezTo>
                <a:cubicBezTo>
                  <a:pt x="2127250" y="44450"/>
                  <a:pt x="2206625" y="288925"/>
                  <a:pt x="2343150" y="285750"/>
                </a:cubicBezTo>
                <a:cubicBezTo>
                  <a:pt x="2479675" y="282575"/>
                  <a:pt x="2640012" y="150812"/>
                  <a:pt x="2800350" y="19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7" name="任意多边形: 形状 10">
            <a:extLst>
              <a:ext uri="{FF2B5EF4-FFF2-40B4-BE49-F238E27FC236}">
                <a16:creationId xmlns:a16="http://schemas.microsoft.com/office/drawing/2014/main" id="{0E1890FE-B1C2-C20E-DBAC-D79E8E07D89B}"/>
              </a:ext>
            </a:extLst>
          </p:cNvPr>
          <p:cNvSpPr/>
          <p:nvPr/>
        </p:nvSpPr>
        <p:spPr>
          <a:xfrm>
            <a:off x="1502834" y="3411487"/>
            <a:ext cx="1378965" cy="208342"/>
          </a:xfrm>
          <a:custGeom>
            <a:avLst/>
            <a:gdLst>
              <a:gd name="connsiteX0" fmla="*/ 0 w 2800350"/>
              <a:gd name="connsiteY0" fmla="*/ 0 h 285780"/>
              <a:gd name="connsiteX1" fmla="*/ 571500 w 2800350"/>
              <a:gd name="connsiteY1" fmla="*/ 228600 h 285780"/>
              <a:gd name="connsiteX2" fmla="*/ 1028700 w 2800350"/>
              <a:gd name="connsiteY2" fmla="*/ 19050 h 285780"/>
              <a:gd name="connsiteX3" fmla="*/ 1466850 w 2800350"/>
              <a:gd name="connsiteY3" fmla="*/ 247650 h 285780"/>
              <a:gd name="connsiteX4" fmla="*/ 1981200 w 2800350"/>
              <a:gd name="connsiteY4" fmla="*/ 38100 h 285780"/>
              <a:gd name="connsiteX5" fmla="*/ 2343150 w 2800350"/>
              <a:gd name="connsiteY5" fmla="*/ 285750 h 285780"/>
              <a:gd name="connsiteX6" fmla="*/ 2800350 w 2800350"/>
              <a:gd name="connsiteY6" fmla="*/ 19050 h 28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350" h="285780">
                <a:moveTo>
                  <a:pt x="0" y="0"/>
                </a:moveTo>
                <a:cubicBezTo>
                  <a:pt x="200025" y="112712"/>
                  <a:pt x="400050" y="225425"/>
                  <a:pt x="571500" y="228600"/>
                </a:cubicBezTo>
                <a:cubicBezTo>
                  <a:pt x="742950" y="231775"/>
                  <a:pt x="879475" y="15875"/>
                  <a:pt x="1028700" y="19050"/>
                </a:cubicBezTo>
                <a:cubicBezTo>
                  <a:pt x="1177925" y="22225"/>
                  <a:pt x="1308100" y="244475"/>
                  <a:pt x="1466850" y="247650"/>
                </a:cubicBezTo>
                <a:cubicBezTo>
                  <a:pt x="1625600" y="250825"/>
                  <a:pt x="1835150" y="31750"/>
                  <a:pt x="1981200" y="38100"/>
                </a:cubicBezTo>
                <a:cubicBezTo>
                  <a:pt x="2127250" y="44450"/>
                  <a:pt x="2206625" y="288925"/>
                  <a:pt x="2343150" y="285750"/>
                </a:cubicBezTo>
                <a:cubicBezTo>
                  <a:pt x="2479675" y="282575"/>
                  <a:pt x="2640012" y="150812"/>
                  <a:pt x="2800350" y="19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8" name="文本框 11">
            <a:extLst>
              <a:ext uri="{FF2B5EF4-FFF2-40B4-BE49-F238E27FC236}">
                <a16:creationId xmlns:a16="http://schemas.microsoft.com/office/drawing/2014/main" id="{3CD32B0B-91DC-4D87-F57F-9AD37C762900}"/>
              </a:ext>
            </a:extLst>
          </p:cNvPr>
          <p:cNvSpPr txBox="1"/>
          <p:nvPr/>
        </p:nvSpPr>
        <p:spPr>
          <a:xfrm>
            <a:off x="3471544" y="2030109"/>
            <a:ext cx="1225913" cy="107721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Times New Roman" pitchFamily="18" charset="0"/>
                <a:ea typeface="宋体" panose="02010600030101010101" pitchFamily="2" charset="-122"/>
                <a:cs typeface="Times New Roman" pitchFamily="18" charset="0"/>
              </a:rPr>
              <a:t>Nội</a:t>
            </a:r>
            <a:r>
              <a:rPr kumimoji="0" lang="en-US" altLang="zh-CN" sz="3200" b="1" i="0" u="none" strike="noStrike" kern="1200" cap="none" spc="0" normalizeH="0" noProof="0" dirty="0">
                <a:ln>
                  <a:noFill/>
                </a:ln>
                <a:solidFill>
                  <a:prstClr val="white"/>
                </a:solidFill>
                <a:effectLst/>
                <a:uLnTx/>
                <a:uFillTx/>
                <a:latin typeface="Times New Roman" pitchFamily="18" charset="0"/>
                <a:ea typeface="宋体" panose="02010600030101010101" pitchFamily="2" charset="-122"/>
                <a:cs typeface="Times New Roman" pitchFamily="18" charset="0"/>
              </a:rPr>
              <a:t> dung</a:t>
            </a:r>
            <a:endParaRPr kumimoji="0" lang="zh-CN" altLang="en-US" sz="3200" b="1" i="0" u="none" strike="noStrike" kern="1200" cap="none" spc="0" normalizeH="0" baseline="0" noProof="0" dirty="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10" name="Text Box 21">
            <a:extLst>
              <a:ext uri="{FF2B5EF4-FFF2-40B4-BE49-F238E27FC236}">
                <a16:creationId xmlns:a16="http://schemas.microsoft.com/office/drawing/2014/main" id="{ED5CDFFB-6706-060A-14A8-A574A13369B4}"/>
              </a:ext>
            </a:extLst>
          </p:cNvPr>
          <p:cNvSpPr txBox="1">
            <a:spLocks noChangeArrowheads="1"/>
          </p:cNvSpPr>
          <p:nvPr/>
        </p:nvSpPr>
        <p:spPr bwMode="auto">
          <a:xfrm>
            <a:off x="4824846" y="640024"/>
            <a:ext cx="5864320" cy="4401205"/>
          </a:xfrm>
          <a:prstGeom prst="rect">
            <a:avLst/>
          </a:prstGeom>
          <a:solidFill>
            <a:schemeClr val="accent6">
              <a:lumMod val="20000"/>
              <a:lumOff val="80000"/>
            </a:schemeClr>
          </a:solidFill>
          <a:ln>
            <a:noFill/>
          </a:ln>
          <a:effec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just"/>
            <a:r>
              <a:rPr lang="vi-VN" sz="2800" dirty="0">
                <a:latin typeface="+mj-lt"/>
              </a:rPr>
              <a:t>- </a:t>
            </a:r>
            <a:r>
              <a:rPr lang="en-US" sz="2800" dirty="0">
                <a:latin typeface="+mj-lt"/>
              </a:rPr>
              <a:t>H</a:t>
            </a:r>
            <a:r>
              <a:rPr lang="vi-VN" sz="2800" dirty="0">
                <a:latin typeface="+mj-lt"/>
              </a:rPr>
              <a:t>ành trình đi qua các địa danh của ba cha con cụ Phó Bảng. Mỗi địa danh họ đi qua gắn với một câu chuyện. </a:t>
            </a:r>
            <a:r>
              <a:rPr lang="en-US" sz="2800" dirty="0">
                <a:latin typeface="+mj-lt"/>
              </a:rPr>
              <a:t>Q</a:t>
            </a:r>
            <a:r>
              <a:rPr lang="vi-VN" sz="2800" dirty="0">
                <a:latin typeface="+mj-lt"/>
              </a:rPr>
              <a:t>ua các câu chuyện đó, cụ Phó Bảng đã giáo dục các con những phẩm chất, tu dưỡng làm người.</a:t>
            </a:r>
            <a:endParaRPr lang="en-US" sz="2800" dirty="0">
              <a:latin typeface="+mj-lt"/>
            </a:endParaRPr>
          </a:p>
          <a:p>
            <a:pPr algn="just"/>
            <a:r>
              <a:rPr lang="vi-VN" sz="2800" dirty="0">
                <a:latin typeface="+mj-lt"/>
              </a:rPr>
              <a:t>- Bài học: </a:t>
            </a:r>
            <a:r>
              <a:rPr lang="en-US" sz="2800" dirty="0">
                <a:latin typeface="+mj-lt"/>
              </a:rPr>
              <a:t>N</a:t>
            </a:r>
            <a:r>
              <a:rPr lang="vi-VN" sz="2800" dirty="0">
                <a:latin typeface="+mj-lt"/>
              </a:rPr>
              <a:t>hắc nhở mỗi người phải luôn nhớ về cội nguồn, rèn luyện những phẩm chất tốt đẹp để xứng đáng với lịch sử hào hùng của dân tộc.</a:t>
            </a:r>
            <a:endParaRPr lang="en-US" sz="2800" dirty="0">
              <a:latin typeface="+mj-lt"/>
            </a:endParaRPr>
          </a:p>
        </p:txBody>
      </p:sp>
      <p:pic>
        <p:nvPicPr>
          <p:cNvPr id="12" name="Picture 11" descr="—Pngtree—male professors, teachers, old peoples_4291115.png">
            <a:extLst>
              <a:ext uri="{FF2B5EF4-FFF2-40B4-BE49-F238E27FC236}">
                <a16:creationId xmlns:a16="http://schemas.microsoft.com/office/drawing/2014/main" id="{EA1BEB80-35F9-3813-549D-C746441A8E1A}"/>
              </a:ext>
            </a:extLst>
          </p:cNvPr>
          <p:cNvPicPr>
            <a:picLocks noChangeAspect="1"/>
          </p:cNvPicPr>
          <p:nvPr/>
        </p:nvPicPr>
        <p:blipFill>
          <a:blip r:embed="rId2"/>
          <a:srcRect l="27363" t="18190" r="28980" b="16138"/>
          <a:stretch>
            <a:fillRect/>
          </a:stretch>
        </p:blipFill>
        <p:spPr>
          <a:xfrm>
            <a:off x="9934224" y="3515658"/>
            <a:ext cx="2282588" cy="3433637"/>
          </a:xfrm>
          <a:prstGeom prst="rect">
            <a:avLst/>
          </a:prstGeom>
        </p:spPr>
      </p:pic>
    </p:spTree>
    <p:extLst>
      <p:ext uri="{BB962C8B-B14F-4D97-AF65-F5344CB8AC3E}">
        <p14:creationId xmlns:p14="http://schemas.microsoft.com/office/powerpoint/2010/main" val="222681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C53752A6-5D88-27B9-3D1A-FB10705EDB3B}"/>
              </a:ext>
            </a:extLst>
          </p:cNvPr>
          <p:cNvSpPr/>
          <p:nvPr/>
        </p:nvSpPr>
        <p:spPr>
          <a:xfrm>
            <a:off x="225286" y="1131558"/>
            <a:ext cx="2814067" cy="2639006"/>
          </a:xfrm>
          <a:prstGeom prst="rect">
            <a:avLst/>
          </a:prstGeom>
          <a:solidFill>
            <a:schemeClr val="bg1"/>
          </a:solidFill>
          <a:ln>
            <a:solidFill>
              <a:srgbClr val="5D8558"/>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3" name="矩形 5">
            <a:extLst>
              <a:ext uri="{FF2B5EF4-FFF2-40B4-BE49-F238E27FC236}">
                <a16:creationId xmlns:a16="http://schemas.microsoft.com/office/drawing/2014/main" id="{06A912C5-6B88-5197-50C4-14E11FD679D4}"/>
              </a:ext>
            </a:extLst>
          </p:cNvPr>
          <p:cNvSpPr/>
          <p:nvPr/>
        </p:nvSpPr>
        <p:spPr>
          <a:xfrm>
            <a:off x="530088" y="1283958"/>
            <a:ext cx="2814067" cy="2639006"/>
          </a:xfrm>
          <a:prstGeom prst="rect">
            <a:avLst/>
          </a:prstGeom>
          <a:solidFill>
            <a:schemeClr val="accent4">
              <a:lumMod val="75000"/>
            </a:schemeClr>
          </a:solidFill>
          <a:ln>
            <a:solidFill>
              <a:srgbClr val="5D8558"/>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4" name="文本框 7">
            <a:extLst>
              <a:ext uri="{FF2B5EF4-FFF2-40B4-BE49-F238E27FC236}">
                <a16:creationId xmlns:a16="http://schemas.microsoft.com/office/drawing/2014/main" id="{C993428B-A5B4-9F62-0761-97E5917D31DF}"/>
              </a:ext>
            </a:extLst>
          </p:cNvPr>
          <p:cNvSpPr txBox="1"/>
          <p:nvPr/>
        </p:nvSpPr>
        <p:spPr>
          <a:xfrm>
            <a:off x="813388" y="1720840"/>
            <a:ext cx="24366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dirty="0">
                <a:solidFill>
                  <a:prstClr val="white"/>
                </a:solidFill>
                <a:latin typeface="Times New Roman" pitchFamily="18" charset="0"/>
                <a:ea typeface="宋体" panose="02010600030101010101" pitchFamily="2" charset="-122"/>
                <a:cs typeface="Times New Roman" pitchFamily="18" charset="0"/>
              </a:rPr>
              <a:t>TỔNG KẾT</a:t>
            </a:r>
            <a:endParaRPr kumimoji="0" lang="zh-CN" altLang="en-US" sz="4000" b="0" i="0" u="none" strike="noStrike" kern="1200" cap="none" spc="0" normalizeH="0" baseline="0" noProof="0" dirty="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5" name="任意多边形: 形状 8">
            <a:extLst>
              <a:ext uri="{FF2B5EF4-FFF2-40B4-BE49-F238E27FC236}">
                <a16:creationId xmlns:a16="http://schemas.microsoft.com/office/drawing/2014/main" id="{03A02FF1-FCAE-9E18-9476-8A3C1296DB3E}"/>
              </a:ext>
            </a:extLst>
          </p:cNvPr>
          <p:cNvSpPr/>
          <p:nvPr/>
        </p:nvSpPr>
        <p:spPr>
          <a:xfrm>
            <a:off x="1533788" y="2840627"/>
            <a:ext cx="1378965" cy="208342"/>
          </a:xfrm>
          <a:custGeom>
            <a:avLst/>
            <a:gdLst>
              <a:gd name="connsiteX0" fmla="*/ 0 w 2800350"/>
              <a:gd name="connsiteY0" fmla="*/ 0 h 285780"/>
              <a:gd name="connsiteX1" fmla="*/ 571500 w 2800350"/>
              <a:gd name="connsiteY1" fmla="*/ 228600 h 285780"/>
              <a:gd name="connsiteX2" fmla="*/ 1028700 w 2800350"/>
              <a:gd name="connsiteY2" fmla="*/ 19050 h 285780"/>
              <a:gd name="connsiteX3" fmla="*/ 1466850 w 2800350"/>
              <a:gd name="connsiteY3" fmla="*/ 247650 h 285780"/>
              <a:gd name="connsiteX4" fmla="*/ 1981200 w 2800350"/>
              <a:gd name="connsiteY4" fmla="*/ 38100 h 285780"/>
              <a:gd name="connsiteX5" fmla="*/ 2343150 w 2800350"/>
              <a:gd name="connsiteY5" fmla="*/ 285750 h 285780"/>
              <a:gd name="connsiteX6" fmla="*/ 2800350 w 2800350"/>
              <a:gd name="connsiteY6" fmla="*/ 19050 h 28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350" h="285780">
                <a:moveTo>
                  <a:pt x="0" y="0"/>
                </a:moveTo>
                <a:cubicBezTo>
                  <a:pt x="200025" y="112712"/>
                  <a:pt x="400050" y="225425"/>
                  <a:pt x="571500" y="228600"/>
                </a:cubicBezTo>
                <a:cubicBezTo>
                  <a:pt x="742950" y="231775"/>
                  <a:pt x="879475" y="15875"/>
                  <a:pt x="1028700" y="19050"/>
                </a:cubicBezTo>
                <a:cubicBezTo>
                  <a:pt x="1177925" y="22225"/>
                  <a:pt x="1308100" y="244475"/>
                  <a:pt x="1466850" y="247650"/>
                </a:cubicBezTo>
                <a:cubicBezTo>
                  <a:pt x="1625600" y="250825"/>
                  <a:pt x="1835150" y="31750"/>
                  <a:pt x="1981200" y="38100"/>
                </a:cubicBezTo>
                <a:cubicBezTo>
                  <a:pt x="2127250" y="44450"/>
                  <a:pt x="2206625" y="288925"/>
                  <a:pt x="2343150" y="285750"/>
                </a:cubicBezTo>
                <a:cubicBezTo>
                  <a:pt x="2479675" y="282575"/>
                  <a:pt x="2640012" y="150812"/>
                  <a:pt x="2800350" y="19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6" name="任意多边形: 形状 9">
            <a:extLst>
              <a:ext uri="{FF2B5EF4-FFF2-40B4-BE49-F238E27FC236}">
                <a16:creationId xmlns:a16="http://schemas.microsoft.com/office/drawing/2014/main" id="{71277223-1CCD-404D-52DB-FE8AE4D30C6B}"/>
              </a:ext>
            </a:extLst>
          </p:cNvPr>
          <p:cNvSpPr/>
          <p:nvPr/>
        </p:nvSpPr>
        <p:spPr>
          <a:xfrm>
            <a:off x="1533788" y="3107327"/>
            <a:ext cx="1378965" cy="208342"/>
          </a:xfrm>
          <a:custGeom>
            <a:avLst/>
            <a:gdLst>
              <a:gd name="connsiteX0" fmla="*/ 0 w 2800350"/>
              <a:gd name="connsiteY0" fmla="*/ 0 h 285780"/>
              <a:gd name="connsiteX1" fmla="*/ 571500 w 2800350"/>
              <a:gd name="connsiteY1" fmla="*/ 228600 h 285780"/>
              <a:gd name="connsiteX2" fmla="*/ 1028700 w 2800350"/>
              <a:gd name="connsiteY2" fmla="*/ 19050 h 285780"/>
              <a:gd name="connsiteX3" fmla="*/ 1466850 w 2800350"/>
              <a:gd name="connsiteY3" fmla="*/ 247650 h 285780"/>
              <a:gd name="connsiteX4" fmla="*/ 1981200 w 2800350"/>
              <a:gd name="connsiteY4" fmla="*/ 38100 h 285780"/>
              <a:gd name="connsiteX5" fmla="*/ 2343150 w 2800350"/>
              <a:gd name="connsiteY5" fmla="*/ 285750 h 285780"/>
              <a:gd name="connsiteX6" fmla="*/ 2800350 w 2800350"/>
              <a:gd name="connsiteY6" fmla="*/ 19050 h 28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350" h="285780">
                <a:moveTo>
                  <a:pt x="0" y="0"/>
                </a:moveTo>
                <a:cubicBezTo>
                  <a:pt x="200025" y="112712"/>
                  <a:pt x="400050" y="225425"/>
                  <a:pt x="571500" y="228600"/>
                </a:cubicBezTo>
                <a:cubicBezTo>
                  <a:pt x="742950" y="231775"/>
                  <a:pt x="879475" y="15875"/>
                  <a:pt x="1028700" y="19050"/>
                </a:cubicBezTo>
                <a:cubicBezTo>
                  <a:pt x="1177925" y="22225"/>
                  <a:pt x="1308100" y="244475"/>
                  <a:pt x="1466850" y="247650"/>
                </a:cubicBezTo>
                <a:cubicBezTo>
                  <a:pt x="1625600" y="250825"/>
                  <a:pt x="1835150" y="31750"/>
                  <a:pt x="1981200" y="38100"/>
                </a:cubicBezTo>
                <a:cubicBezTo>
                  <a:pt x="2127250" y="44450"/>
                  <a:pt x="2206625" y="288925"/>
                  <a:pt x="2343150" y="285750"/>
                </a:cubicBezTo>
                <a:cubicBezTo>
                  <a:pt x="2479675" y="282575"/>
                  <a:pt x="2640012" y="150812"/>
                  <a:pt x="2800350" y="19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7" name="任意多边形: 形状 10">
            <a:extLst>
              <a:ext uri="{FF2B5EF4-FFF2-40B4-BE49-F238E27FC236}">
                <a16:creationId xmlns:a16="http://schemas.microsoft.com/office/drawing/2014/main" id="{0E1890FE-B1C2-C20E-DBAC-D79E8E07D89B}"/>
              </a:ext>
            </a:extLst>
          </p:cNvPr>
          <p:cNvSpPr/>
          <p:nvPr/>
        </p:nvSpPr>
        <p:spPr>
          <a:xfrm>
            <a:off x="1502834" y="3411487"/>
            <a:ext cx="1378965" cy="208342"/>
          </a:xfrm>
          <a:custGeom>
            <a:avLst/>
            <a:gdLst>
              <a:gd name="connsiteX0" fmla="*/ 0 w 2800350"/>
              <a:gd name="connsiteY0" fmla="*/ 0 h 285780"/>
              <a:gd name="connsiteX1" fmla="*/ 571500 w 2800350"/>
              <a:gd name="connsiteY1" fmla="*/ 228600 h 285780"/>
              <a:gd name="connsiteX2" fmla="*/ 1028700 w 2800350"/>
              <a:gd name="connsiteY2" fmla="*/ 19050 h 285780"/>
              <a:gd name="connsiteX3" fmla="*/ 1466850 w 2800350"/>
              <a:gd name="connsiteY3" fmla="*/ 247650 h 285780"/>
              <a:gd name="connsiteX4" fmla="*/ 1981200 w 2800350"/>
              <a:gd name="connsiteY4" fmla="*/ 38100 h 285780"/>
              <a:gd name="connsiteX5" fmla="*/ 2343150 w 2800350"/>
              <a:gd name="connsiteY5" fmla="*/ 285750 h 285780"/>
              <a:gd name="connsiteX6" fmla="*/ 2800350 w 2800350"/>
              <a:gd name="connsiteY6" fmla="*/ 19050 h 28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350" h="285780">
                <a:moveTo>
                  <a:pt x="0" y="0"/>
                </a:moveTo>
                <a:cubicBezTo>
                  <a:pt x="200025" y="112712"/>
                  <a:pt x="400050" y="225425"/>
                  <a:pt x="571500" y="228600"/>
                </a:cubicBezTo>
                <a:cubicBezTo>
                  <a:pt x="742950" y="231775"/>
                  <a:pt x="879475" y="15875"/>
                  <a:pt x="1028700" y="19050"/>
                </a:cubicBezTo>
                <a:cubicBezTo>
                  <a:pt x="1177925" y="22225"/>
                  <a:pt x="1308100" y="244475"/>
                  <a:pt x="1466850" y="247650"/>
                </a:cubicBezTo>
                <a:cubicBezTo>
                  <a:pt x="1625600" y="250825"/>
                  <a:pt x="1835150" y="31750"/>
                  <a:pt x="1981200" y="38100"/>
                </a:cubicBezTo>
                <a:cubicBezTo>
                  <a:pt x="2127250" y="44450"/>
                  <a:pt x="2206625" y="288925"/>
                  <a:pt x="2343150" y="285750"/>
                </a:cubicBezTo>
                <a:cubicBezTo>
                  <a:pt x="2479675" y="282575"/>
                  <a:pt x="2640012" y="150812"/>
                  <a:pt x="2800350" y="1905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8" name="文本框 11">
            <a:extLst>
              <a:ext uri="{FF2B5EF4-FFF2-40B4-BE49-F238E27FC236}">
                <a16:creationId xmlns:a16="http://schemas.microsoft.com/office/drawing/2014/main" id="{3CD32B0B-91DC-4D87-F57F-9AD37C762900}"/>
              </a:ext>
            </a:extLst>
          </p:cNvPr>
          <p:cNvSpPr txBox="1"/>
          <p:nvPr/>
        </p:nvSpPr>
        <p:spPr>
          <a:xfrm>
            <a:off x="3471544" y="2030109"/>
            <a:ext cx="1225913" cy="1077218"/>
          </a:xfrm>
          <a:prstGeom prst="rect">
            <a:avLst/>
          </a:prstGeom>
          <a:solidFill>
            <a:schemeClr val="accent4">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prstClr val="white"/>
                </a:solidFill>
                <a:latin typeface="Times New Roman" pitchFamily="18" charset="0"/>
                <a:ea typeface="宋体" panose="02010600030101010101" pitchFamily="2" charset="-122"/>
                <a:cs typeface="Times New Roman" pitchFamily="18" charset="0"/>
              </a:rPr>
              <a:t>Nghệ</a:t>
            </a:r>
            <a:r>
              <a:rPr lang="en-US" altLang="zh-CN" sz="3200" b="1" dirty="0">
                <a:solidFill>
                  <a:prstClr val="white"/>
                </a:solidFill>
                <a:latin typeface="Times New Roman" pitchFamily="18" charset="0"/>
                <a:ea typeface="宋体" panose="02010600030101010101" pitchFamily="2" charset="-122"/>
                <a:cs typeface="Times New Roman" pitchFamily="18" charset="0"/>
              </a:rPr>
              <a:t> </a:t>
            </a:r>
            <a:r>
              <a:rPr lang="en-US" altLang="zh-CN" sz="3200" b="1" dirty="0" err="1">
                <a:solidFill>
                  <a:prstClr val="white"/>
                </a:solidFill>
                <a:latin typeface="Times New Roman" pitchFamily="18" charset="0"/>
                <a:ea typeface="宋体" panose="02010600030101010101" pitchFamily="2" charset="-122"/>
                <a:cs typeface="Times New Roman" pitchFamily="18" charset="0"/>
              </a:rPr>
              <a:t>thuật</a:t>
            </a:r>
            <a:endParaRPr kumimoji="0" lang="zh-CN" altLang="en-US" sz="3200" b="1" i="0" u="none" strike="noStrike" kern="1200" cap="none" spc="0" normalizeH="0" baseline="0" noProof="0" dirty="0">
              <a:ln>
                <a:noFill/>
              </a:ln>
              <a:solidFill>
                <a:prstClr val="white"/>
              </a:solidFill>
              <a:effectLst/>
              <a:uLnTx/>
              <a:uFillTx/>
              <a:latin typeface="Times New Roman" pitchFamily="18" charset="0"/>
              <a:ea typeface="宋体" panose="02010600030101010101" pitchFamily="2" charset="-122"/>
              <a:cs typeface="Times New Roman" pitchFamily="18" charset="0"/>
            </a:endParaRPr>
          </a:p>
        </p:txBody>
      </p:sp>
      <p:sp>
        <p:nvSpPr>
          <p:cNvPr id="10" name="Text Box 21">
            <a:extLst>
              <a:ext uri="{FF2B5EF4-FFF2-40B4-BE49-F238E27FC236}">
                <a16:creationId xmlns:a16="http://schemas.microsoft.com/office/drawing/2014/main" id="{ED5CDFFB-6706-060A-14A8-A574A13369B4}"/>
              </a:ext>
            </a:extLst>
          </p:cNvPr>
          <p:cNvSpPr txBox="1">
            <a:spLocks noChangeArrowheads="1"/>
          </p:cNvSpPr>
          <p:nvPr/>
        </p:nvSpPr>
        <p:spPr bwMode="auto">
          <a:xfrm>
            <a:off x="4791534" y="1944281"/>
            <a:ext cx="7175180" cy="1384995"/>
          </a:xfrm>
          <a:prstGeom prst="rect">
            <a:avLst/>
          </a:prstGeom>
          <a:solidFill>
            <a:schemeClr val="accent6">
              <a:lumMod val="20000"/>
              <a:lumOff val="80000"/>
            </a:schemeClr>
          </a:solidFill>
          <a:ln>
            <a:noFill/>
          </a:ln>
          <a:effec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vi-VN" sz="2800" dirty="0">
                <a:latin typeface="+mj-lt"/>
              </a:rPr>
              <a:t>- Nghệ thuật kể chuyện hấp dẫn, thú vị. Qua câu chuyện, gửi gắm những bài học sâu sắc.</a:t>
            </a:r>
            <a:endParaRPr lang="en-US" sz="2800" dirty="0">
              <a:latin typeface="+mj-lt"/>
            </a:endParaRPr>
          </a:p>
          <a:p>
            <a:r>
              <a:rPr lang="vi-VN" sz="2800" dirty="0">
                <a:latin typeface="+mj-lt"/>
              </a:rPr>
              <a:t>- Kết hợp tự sự với miêu tả, biểu cảm.</a:t>
            </a:r>
            <a:endParaRPr lang="en-US" sz="2800" dirty="0">
              <a:latin typeface="+mj-lt"/>
            </a:endParaRPr>
          </a:p>
        </p:txBody>
      </p:sp>
      <p:pic>
        <p:nvPicPr>
          <p:cNvPr id="11" name="Picture 10" descr="—Pngtree—male professors, teachers, old peoples_4291115.png">
            <a:extLst>
              <a:ext uri="{FF2B5EF4-FFF2-40B4-BE49-F238E27FC236}">
                <a16:creationId xmlns:a16="http://schemas.microsoft.com/office/drawing/2014/main" id="{DFBC8C74-0226-29B3-699D-87C156BC1B57}"/>
              </a:ext>
            </a:extLst>
          </p:cNvPr>
          <p:cNvPicPr>
            <a:picLocks noChangeAspect="1"/>
          </p:cNvPicPr>
          <p:nvPr/>
        </p:nvPicPr>
        <p:blipFill>
          <a:blip r:embed="rId2"/>
          <a:srcRect l="27363" t="18190" r="28980" b="16138"/>
          <a:stretch>
            <a:fillRect/>
          </a:stretch>
        </p:blipFill>
        <p:spPr>
          <a:xfrm>
            <a:off x="9934224" y="3515658"/>
            <a:ext cx="2282588" cy="3433637"/>
          </a:xfrm>
          <a:prstGeom prst="rect">
            <a:avLst/>
          </a:prstGeom>
        </p:spPr>
      </p:pic>
    </p:spTree>
    <p:extLst>
      <p:ext uri="{BB962C8B-B14F-4D97-AF65-F5344CB8AC3E}">
        <p14:creationId xmlns:p14="http://schemas.microsoft.com/office/powerpoint/2010/main" val="7992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835FA8-C7C9-C71D-1799-CB4EA2EEE767}"/>
              </a:ext>
            </a:extLst>
          </p:cNvPr>
          <p:cNvSpPr/>
          <p:nvPr/>
        </p:nvSpPr>
        <p:spPr>
          <a:xfrm>
            <a:off x="646386" y="331077"/>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I. TÌM HIỂU CHUNG</a:t>
            </a:r>
          </a:p>
        </p:txBody>
      </p:sp>
      <p:pic>
        <p:nvPicPr>
          <p:cNvPr id="4" name="Picture 3">
            <a:extLst>
              <a:ext uri="{FF2B5EF4-FFF2-40B4-BE49-F238E27FC236}">
                <a16:creationId xmlns:a16="http://schemas.microsoft.com/office/drawing/2014/main" id="{595B88C3-46FF-B1DC-ABA0-0D9B0DAA6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633" y="0"/>
            <a:ext cx="4504367" cy="6858000"/>
          </a:xfrm>
          <a:prstGeom prst="rect">
            <a:avLst/>
          </a:prstGeom>
        </p:spPr>
      </p:pic>
      <p:sp>
        <p:nvSpPr>
          <p:cNvPr id="6" name="TextBox 5">
            <a:extLst>
              <a:ext uri="{FF2B5EF4-FFF2-40B4-BE49-F238E27FC236}">
                <a16:creationId xmlns:a16="http://schemas.microsoft.com/office/drawing/2014/main" id="{AC5FCC03-4D89-126C-6C2A-A3FD48F7A977}"/>
              </a:ext>
            </a:extLst>
          </p:cNvPr>
          <p:cNvSpPr txBox="1"/>
          <p:nvPr/>
        </p:nvSpPr>
        <p:spPr>
          <a:xfrm>
            <a:off x="382313" y="1961733"/>
            <a:ext cx="6885591" cy="4708981"/>
          </a:xfrm>
          <a:prstGeom prst="rect">
            <a:avLst/>
          </a:prstGeom>
          <a:noFill/>
        </p:spPr>
        <p:txBody>
          <a:bodyPr wrap="square">
            <a:spAutoFit/>
          </a:bodyPr>
          <a:lstStyle/>
          <a:p>
            <a:pPr algn="just"/>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Nhà</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văn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Sơn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Tùng</a:t>
            </a:r>
            <a:r>
              <a:rPr lang="es-ES" sz="2800" dirty="0">
                <a:effectLst/>
                <a:latin typeface="Times New Roman" panose="02020603050405020304" pitchFamily="18" charset="0"/>
                <a:ea typeface="Times New Roman" panose="02020603050405020304" pitchFamily="18" charset="0"/>
              </a:rPr>
              <a:t> (1928-2021)</a:t>
            </a:r>
            <a:endParaRPr lang="en-US" sz="2800" dirty="0">
              <a:effectLst/>
              <a:latin typeface="Times New Roman" panose="02020603050405020304" pitchFamily="18" charset="0"/>
              <a:ea typeface="Times New Roman" panose="02020603050405020304" pitchFamily="18" charset="0"/>
            </a:endParaRPr>
          </a:p>
          <a:p>
            <a:pPr algn="just"/>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Quê</a:t>
            </a:r>
            <a:r>
              <a:rPr lang="es-ES" sz="2800" dirty="0">
                <a:effectLst/>
                <a:latin typeface="Times New Roman" panose="02020603050405020304" pitchFamily="18" charset="0"/>
                <a:ea typeface="Times New Roman" panose="02020603050405020304" pitchFamily="18" charset="0"/>
              </a:rPr>
              <a:t> ở </a:t>
            </a:r>
            <a:r>
              <a:rPr lang="es-ES" sz="2800" dirty="0" err="1">
                <a:effectLst/>
                <a:latin typeface="Times New Roman" panose="02020603050405020304" pitchFamily="18" charset="0"/>
                <a:ea typeface="Times New Roman" panose="02020603050405020304" pitchFamily="18" charset="0"/>
              </a:rPr>
              <a:t>huyện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Diễn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Châu</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tỉnh</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Nghệ</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An</a:t>
            </a:r>
            <a:r>
              <a:rPr lang="es-E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Là</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cây</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bút</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chuyên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viết</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về</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Chủ</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tịch</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Hồ</a:t>
            </a:r>
            <a:r>
              <a:rPr lang="es-ES" sz="2800" dirty="0">
                <a:effectLst/>
                <a:latin typeface="Times New Roman" panose="02020603050405020304" pitchFamily="18" charset="0"/>
                <a:ea typeface="Times New Roman" panose="02020603050405020304" pitchFamily="18" charset="0"/>
              </a:rPr>
              <a:t> Chí Minh, </a:t>
            </a:r>
            <a:r>
              <a:rPr lang="es-ES" sz="2800" dirty="0" err="1">
                <a:effectLst/>
                <a:latin typeface="Times New Roman" panose="02020603050405020304" pitchFamily="18" charset="0"/>
                <a:ea typeface="Times New Roman" panose="02020603050405020304" pitchFamily="18" charset="0"/>
              </a:rPr>
              <a:t>các</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nhà</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cách</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mạng</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hiện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đại</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cũng</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như</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các</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danh</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nhân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văn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hóa</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của</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dân</a:t>
            </a:r>
            <a:r>
              <a:rPr lang="es-ES" sz="2800" dirty="0">
                <a:effectLst/>
                <a:latin typeface="Times New Roman" panose="02020603050405020304" pitchFamily="18" charset="0"/>
                <a:ea typeface="Times New Roman" panose="02020603050405020304" pitchFamily="18" charset="0"/>
              </a:rPr>
              <a:t> </a:t>
            </a:r>
            <a:r>
              <a:rPr lang="es-ES" sz="2800" dirty="0" err="1">
                <a:effectLst/>
                <a:latin typeface="Times New Roman" panose="02020603050405020304" pitchFamily="18" charset="0"/>
                <a:ea typeface="Times New Roman" panose="02020603050405020304" pitchFamily="18" charset="0"/>
              </a:rPr>
              <a:t>tộc</a:t>
            </a:r>
            <a:r>
              <a:rPr lang="es-ES" sz="2800" dirty="0">
                <a:effectLst/>
                <a:latin typeface="Times New Roman" panose="02020603050405020304" pitchFamily="18" charset="0"/>
                <a:ea typeface="Times New Roman" panose="02020603050405020304" pitchFamily="18" charset="0"/>
              </a:rPr>
              <a:t>.</a:t>
            </a:r>
          </a:p>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s-ES" sz="2600" i="1" dirty="0">
                <a:effectLst/>
                <a:latin typeface="Times New Roman" panose="02020603050405020304" pitchFamily="18" charset="0"/>
                <a:ea typeface="Times New Roman" panose="02020603050405020304" pitchFamily="18" charset="0"/>
              </a:rPr>
              <a:t>“</a:t>
            </a:r>
            <a:r>
              <a:rPr lang="es-ES" sz="2600" i="1" dirty="0" err="1">
                <a:effectLst/>
                <a:latin typeface="Times New Roman" panose="02020603050405020304" pitchFamily="18" charset="0"/>
                <a:ea typeface="Times New Roman" panose="02020603050405020304" pitchFamily="18" charset="0"/>
              </a:rPr>
              <a:t>Búp</a:t>
            </a:r>
            <a:r>
              <a:rPr lang="es-ES" sz="2600" i="1" dirty="0">
                <a:effectLst/>
                <a:latin typeface="Times New Roman" panose="02020603050405020304" pitchFamily="18" charset="0"/>
                <a:ea typeface="Times New Roman" panose="02020603050405020304" pitchFamily="18" charset="0"/>
              </a:rPr>
              <a:t> sen </a:t>
            </a:r>
            <a:r>
              <a:rPr lang="es-ES" sz="2600" i="1" dirty="0" err="1">
                <a:effectLst/>
                <a:latin typeface="Times New Roman" panose="02020603050405020304" pitchFamily="18" charset="0"/>
                <a:ea typeface="Times New Roman" panose="02020603050405020304" pitchFamily="18" charset="0"/>
              </a:rPr>
              <a:t>xanh</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Từ</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làng</a:t>
            </a:r>
            <a:r>
              <a:rPr lang="es-ES" sz="2600" i="1" dirty="0">
                <a:effectLst/>
                <a:latin typeface="Times New Roman" panose="02020603050405020304" pitchFamily="18" charset="0"/>
                <a:ea typeface="Times New Roman" panose="02020603050405020304" pitchFamily="18" charset="0"/>
              </a:rPr>
              <a:t> Sen”, “</a:t>
            </a:r>
            <a:r>
              <a:rPr lang="es-ES" sz="2600" i="1" dirty="0" err="1">
                <a:effectLst/>
                <a:latin typeface="Times New Roman" panose="02020603050405020304" pitchFamily="18" charset="0"/>
                <a:ea typeface="Times New Roman" panose="02020603050405020304" pitchFamily="18" charset="0"/>
              </a:rPr>
              <a:t>Thầy</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giáo</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Nguyễn</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Tất</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Thành</a:t>
            </a:r>
            <a:r>
              <a:rPr lang="es-ES" sz="2600" i="1" dirty="0">
                <a:effectLst/>
                <a:latin typeface="Times New Roman" panose="02020603050405020304" pitchFamily="18" charset="0"/>
                <a:ea typeface="Times New Roman" panose="02020603050405020304" pitchFamily="18" charset="0"/>
              </a:rPr>
              <a:t> ở </a:t>
            </a:r>
            <a:r>
              <a:rPr lang="es-ES" sz="2600" i="1" dirty="0" err="1">
                <a:effectLst/>
                <a:latin typeface="Times New Roman" panose="02020603050405020304" pitchFamily="18" charset="0"/>
                <a:ea typeface="Times New Roman" panose="02020603050405020304" pitchFamily="18" charset="0"/>
              </a:rPr>
              <a:t>trường</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Dục</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Thanh</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Sáng</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ánh</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tâm</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đăng</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Hồ</a:t>
            </a:r>
            <a:r>
              <a:rPr lang="es-ES" sz="2600" i="1" dirty="0">
                <a:effectLst/>
                <a:latin typeface="Times New Roman" panose="02020603050405020304" pitchFamily="18" charset="0"/>
                <a:ea typeface="Times New Roman" panose="02020603050405020304" pitchFamily="18" charset="0"/>
              </a:rPr>
              <a:t> Chí Minh”, “</a:t>
            </a:r>
            <a:r>
              <a:rPr lang="es-ES" sz="2600" i="1" dirty="0" err="1">
                <a:effectLst/>
                <a:latin typeface="Times New Roman" panose="02020603050405020304" pitchFamily="18" charset="0"/>
                <a:ea typeface="Times New Roman" panose="02020603050405020304" pitchFamily="18" charset="0"/>
              </a:rPr>
              <a:t>Bác</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về</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Bông</a:t>
            </a:r>
            <a:r>
              <a:rPr lang="es-ES" sz="2600" i="1" dirty="0">
                <a:effectLst/>
                <a:latin typeface="Times New Roman" panose="02020603050405020304" pitchFamily="18" charset="0"/>
                <a:ea typeface="Times New Roman" panose="02020603050405020304" pitchFamily="18" charset="0"/>
              </a:rPr>
              <a:t> sen </a:t>
            </a:r>
            <a:r>
              <a:rPr lang="es-ES" sz="2600" i="1" dirty="0" err="1">
                <a:effectLst/>
                <a:latin typeface="Times New Roman" panose="02020603050405020304" pitchFamily="18" charset="0"/>
                <a:ea typeface="Times New Roman" panose="02020603050405020304" pitchFamily="18" charset="0"/>
              </a:rPr>
              <a:t>vàng</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Bác</a:t>
            </a:r>
            <a:r>
              <a:rPr lang="es-ES" sz="2600" i="1" dirty="0">
                <a:effectLst/>
                <a:latin typeface="Times New Roman" panose="02020603050405020304" pitchFamily="18" charset="0"/>
                <a:ea typeface="Times New Roman" panose="02020603050405020304" pitchFamily="18" charset="0"/>
              </a:rPr>
              <a:t> ở </a:t>
            </a:r>
            <a:r>
              <a:rPr lang="es-ES" sz="2600" i="1" dirty="0" err="1">
                <a:effectLst/>
                <a:latin typeface="Times New Roman" panose="02020603050405020304" pitchFamily="18" charset="0"/>
                <a:ea typeface="Times New Roman" panose="02020603050405020304" pitchFamily="18" charset="0"/>
              </a:rPr>
              <a:t>nơi</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đây</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Hoa</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râm</a:t>
            </a:r>
            <a:r>
              <a:rPr lang="es-ES" sz="2600" i="1" dirty="0">
                <a:effectLst/>
                <a:latin typeface="Times New Roman" panose="02020603050405020304" pitchFamily="18" charset="0"/>
                <a:ea typeface="Times New Roman" panose="02020603050405020304" pitchFamily="18" charset="0"/>
              </a:rPr>
              <a:t> </a:t>
            </a:r>
            <a:r>
              <a:rPr lang="es-ES" sz="2600" i="1" dirty="0" err="1">
                <a:effectLst/>
                <a:latin typeface="Times New Roman" panose="02020603050405020304" pitchFamily="18" charset="0"/>
                <a:ea typeface="Times New Roman" panose="02020603050405020304" pitchFamily="18" charset="0"/>
              </a:rPr>
              <a:t>bụt</a:t>
            </a:r>
            <a:r>
              <a:rPr lang="es-ES" sz="2600" i="1" dirty="0">
                <a:effectLst/>
                <a:latin typeface="Times New Roman" panose="02020603050405020304" pitchFamily="18" charset="0"/>
                <a:ea typeface="Times New Roman" panose="02020603050405020304" pitchFamily="18" charset="0"/>
              </a:rPr>
              <a:t>”...</a:t>
            </a:r>
            <a:endParaRPr lang="en-US" sz="2600" i="1" dirty="0">
              <a:effectLst/>
              <a:latin typeface="Times New Roman" panose="02020603050405020304" pitchFamily="18" charset="0"/>
              <a:ea typeface="Times New Roman" panose="02020603050405020304" pitchFamily="18" charset="0"/>
            </a:endParaRPr>
          </a:p>
          <a:p>
            <a:pPr algn="just"/>
            <a:endParaRPr lang="en-US" sz="2800" dirty="0">
              <a:effectLst/>
              <a:latin typeface="Times New Roman" panose="02020603050405020304" pitchFamily="18" charset="0"/>
              <a:ea typeface="Times New Roman" panose="02020603050405020304" pitchFamily="18" charset="0"/>
            </a:endParaRPr>
          </a:p>
        </p:txBody>
      </p:sp>
      <p:sp>
        <p:nvSpPr>
          <p:cNvPr id="7" name="Rectangle: Rounded Corners 6">
            <a:extLst>
              <a:ext uri="{FF2B5EF4-FFF2-40B4-BE49-F238E27FC236}">
                <a16:creationId xmlns:a16="http://schemas.microsoft.com/office/drawing/2014/main" id="{F36E9953-8CAB-7419-A2C7-90F963849D35}"/>
              </a:ext>
            </a:extLst>
          </p:cNvPr>
          <p:cNvSpPr/>
          <p:nvPr/>
        </p:nvSpPr>
        <p:spPr>
          <a:xfrm>
            <a:off x="646386" y="993229"/>
            <a:ext cx="1932327"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1. </a:t>
            </a:r>
            <a:r>
              <a:rPr lang="en-US" sz="2800" b="1" dirty="0" err="1"/>
              <a:t>Tác</a:t>
            </a:r>
            <a:r>
              <a:rPr lang="en-US" sz="2800" b="1" dirty="0"/>
              <a:t> </a:t>
            </a:r>
            <a:r>
              <a:rPr lang="en-US" sz="2800" b="1" dirty="0" err="1"/>
              <a:t>giả</a:t>
            </a:r>
            <a:endParaRPr lang="en-US" sz="2800" b="1" dirty="0"/>
          </a:p>
        </p:txBody>
      </p:sp>
      <p:pic>
        <p:nvPicPr>
          <p:cNvPr id="3" name="Picture 2">
            <a:extLst>
              <a:ext uri="{FF2B5EF4-FFF2-40B4-BE49-F238E27FC236}">
                <a16:creationId xmlns:a16="http://schemas.microsoft.com/office/drawing/2014/main" id="{887FE2AD-8844-90CE-55BC-B72D4C69E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0"/>
            <a:ext cx="4508938" cy="6858000"/>
          </a:xfrm>
          <a:prstGeom prst="rect">
            <a:avLst/>
          </a:prstGeom>
        </p:spPr>
      </p:pic>
    </p:spTree>
    <p:extLst>
      <p:ext uri="{BB962C8B-B14F-4D97-AF65-F5344CB8AC3E}">
        <p14:creationId xmlns:p14="http://schemas.microsoft.com/office/powerpoint/2010/main" val="1675733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FB4B0-DCCB-7358-025D-B0ABB7F05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08938" cy="6858000"/>
          </a:xfrm>
          <a:prstGeom prst="rect">
            <a:avLst/>
          </a:prstGeom>
        </p:spPr>
      </p:pic>
      <p:sp>
        <p:nvSpPr>
          <p:cNvPr id="5" name="TextBox 4">
            <a:extLst>
              <a:ext uri="{FF2B5EF4-FFF2-40B4-BE49-F238E27FC236}">
                <a16:creationId xmlns:a16="http://schemas.microsoft.com/office/drawing/2014/main" id="{8B4763A2-EF81-EC41-4905-64D3B407B455}"/>
              </a:ext>
            </a:extLst>
          </p:cNvPr>
          <p:cNvSpPr txBox="1"/>
          <p:nvPr/>
        </p:nvSpPr>
        <p:spPr>
          <a:xfrm>
            <a:off x="5427279" y="2068700"/>
            <a:ext cx="6093372" cy="1815882"/>
          </a:xfrm>
          <a:prstGeom prst="rect">
            <a:avLst/>
          </a:prstGeom>
          <a:noFill/>
        </p:spPr>
        <p:txBody>
          <a:bodyPr wrap="square">
            <a:spAutoFit/>
          </a:bodyPr>
          <a:lstStyle/>
          <a:p>
            <a:pPr algn="just"/>
            <a:r>
              <a:rPr lang="pt-BR" sz="2800" dirty="0">
                <a:effectLst/>
                <a:latin typeface="Times New Roman" panose="02020603050405020304" pitchFamily="18" charset="0"/>
                <a:ea typeface="Times New Roman" panose="02020603050405020304" pitchFamily="18" charset="0"/>
              </a:rPr>
              <a:t>- Đoạn trích được trích trong tiểu thuyết “ Búp sen xanh” sáng tác năm </a:t>
            </a:r>
            <a:r>
              <a:rPr lang="es-ES" sz="2800" dirty="0">
                <a:effectLst/>
                <a:latin typeface="Times New Roman" panose="02020603050405020304" pitchFamily="18" charset="0"/>
                <a:ea typeface="Times New Roman" panose="02020603050405020304" pitchFamily="18" charset="0"/>
              </a:rPr>
              <a:t>1982 </a:t>
            </a:r>
            <a:endParaRPr lang="en-US" sz="2800" dirty="0">
              <a:effectLst/>
              <a:latin typeface="Times New Roman" panose="02020603050405020304" pitchFamily="18" charset="0"/>
              <a:ea typeface="Times New Roman" panose="02020603050405020304" pitchFamily="18" charset="0"/>
            </a:endParaRPr>
          </a:p>
          <a:p>
            <a:r>
              <a:rPr lang="pt-BR" sz="2800" dirty="0">
                <a:effectLst/>
                <a:latin typeface="Times New Roman" panose="02020603050405020304" pitchFamily="18" charset="0"/>
                <a:ea typeface="Times New Roman" panose="02020603050405020304" pitchFamily="18" charset="0"/>
              </a:rPr>
              <a:t>- Nhan đề: </a:t>
            </a:r>
            <a:r>
              <a:rPr lang="pt-BR" sz="2800" i="1" dirty="0">
                <a:effectLst/>
                <a:latin typeface="Times New Roman" panose="02020603050405020304" pitchFamily="18" charset="0"/>
                <a:ea typeface="Times New Roman" panose="02020603050405020304" pitchFamily="18" charset="0"/>
              </a:rPr>
              <a:t>Dọc đường xứ Nghệ </a:t>
            </a:r>
            <a:r>
              <a:rPr lang="pt-BR" sz="2800" dirty="0">
                <a:effectLst/>
                <a:latin typeface="Times New Roman" panose="02020603050405020304" pitchFamily="18" charset="0"/>
                <a:ea typeface="Times New Roman" panose="02020603050405020304" pitchFamily="18" charset="0"/>
              </a:rPr>
              <a:t>do người biên soạn sách đặt.</a:t>
            </a:r>
            <a:endParaRPr lang="en-US" sz="2800" dirty="0">
              <a:effectLst/>
              <a:latin typeface="Times New Roman" panose="02020603050405020304" pitchFamily="18" charset="0"/>
              <a:ea typeface="Times New Roman" panose="02020603050405020304" pitchFamily="18" charset="0"/>
            </a:endParaRPr>
          </a:p>
        </p:txBody>
      </p:sp>
      <p:sp>
        <p:nvSpPr>
          <p:cNvPr id="6" name="Rectangle: Rounded Corners 5">
            <a:extLst>
              <a:ext uri="{FF2B5EF4-FFF2-40B4-BE49-F238E27FC236}">
                <a16:creationId xmlns:a16="http://schemas.microsoft.com/office/drawing/2014/main" id="{ED31DF54-53A3-F93A-EE08-A720ACE65F45}"/>
              </a:ext>
            </a:extLst>
          </p:cNvPr>
          <p:cNvSpPr/>
          <p:nvPr/>
        </p:nvSpPr>
        <p:spPr>
          <a:xfrm>
            <a:off x="4635067" y="1018979"/>
            <a:ext cx="2266030"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2. </a:t>
            </a:r>
            <a:r>
              <a:rPr lang="en-US" sz="2800" dirty="0" err="1"/>
              <a:t>Tác</a:t>
            </a:r>
            <a:r>
              <a:rPr lang="en-US" sz="2800" dirty="0"/>
              <a:t> </a:t>
            </a:r>
            <a:r>
              <a:rPr lang="en-US" sz="2800" dirty="0" err="1"/>
              <a:t>phẩm</a:t>
            </a:r>
            <a:endParaRPr lang="en-US" sz="2800" dirty="0"/>
          </a:p>
        </p:txBody>
      </p:sp>
      <p:sp>
        <p:nvSpPr>
          <p:cNvPr id="7" name="Rectangle: Rounded Corners 6">
            <a:extLst>
              <a:ext uri="{FF2B5EF4-FFF2-40B4-BE49-F238E27FC236}">
                <a16:creationId xmlns:a16="http://schemas.microsoft.com/office/drawing/2014/main" id="{CC2C9A9B-F642-8B0C-50A6-A29E2130FBEC}"/>
              </a:ext>
            </a:extLst>
          </p:cNvPr>
          <p:cNvSpPr/>
          <p:nvPr/>
        </p:nvSpPr>
        <p:spPr>
          <a:xfrm>
            <a:off x="4635067" y="331077"/>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I. TÌM HIỂU CHUNG</a:t>
            </a:r>
          </a:p>
        </p:txBody>
      </p:sp>
    </p:spTree>
    <p:extLst>
      <p:ext uri="{BB962C8B-B14F-4D97-AF65-F5344CB8AC3E}">
        <p14:creationId xmlns:p14="http://schemas.microsoft.com/office/powerpoint/2010/main" val="25897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85F16B-3AE3-45D7-209C-ADAE92D64333}"/>
              </a:ext>
            </a:extLst>
          </p:cNvPr>
          <p:cNvSpPr txBox="1"/>
          <p:nvPr/>
        </p:nvSpPr>
        <p:spPr>
          <a:xfrm>
            <a:off x="1087943" y="1887313"/>
            <a:ext cx="2829089" cy="523220"/>
          </a:xfrm>
          <a:prstGeom prst="rect">
            <a:avLst/>
          </a:prstGeom>
          <a:noFill/>
        </p:spPr>
        <p:txBody>
          <a:bodyPr wrap="square" rtlCol="0">
            <a:spAutoFit/>
          </a:bodyPr>
          <a:lstStyle/>
          <a:p>
            <a:pPr marL="457200" indent="-457200" algn="just" defTabSz="685800">
              <a:buFontTx/>
              <a:buChar char="-"/>
            </a:pPr>
            <a:r>
              <a:rPr lang="en-US" sz="2800" b="1" dirty="0" err="1">
                <a:solidFill>
                  <a:prstClr val="black"/>
                </a:solidFill>
                <a:latin typeface="Times New Roman" panose="02020603050405020304" pitchFamily="18" charset="0"/>
                <a:cs typeface="Times New Roman" panose="02020603050405020304" pitchFamily="18" charset="0"/>
              </a:rPr>
              <a:t>Đọc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chú</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thích</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5BD7AF6-8BF5-D2D6-7730-FD1117899245}"/>
              </a:ext>
            </a:extLst>
          </p:cNvPr>
          <p:cNvSpPr txBox="1"/>
          <p:nvPr/>
        </p:nvSpPr>
        <p:spPr>
          <a:xfrm>
            <a:off x="688514" y="2521059"/>
            <a:ext cx="5071681" cy="1384995"/>
          </a:xfrm>
          <a:prstGeom prst="rect">
            <a:avLst/>
          </a:prstGeom>
          <a:noFill/>
        </p:spPr>
        <p:txBody>
          <a:bodyPr wrap="square" rtlCol="0">
            <a:spAutoFit/>
          </a:bodyPr>
          <a:lstStyle/>
          <a:p>
            <a:r>
              <a:rPr lang="en-US" sz="2800" b="1" i="1" dirty="0"/>
              <a:t>? Văn </a:t>
            </a:r>
            <a:r>
              <a:rPr lang="en-US" sz="2800" b="1" i="1" dirty="0" err="1"/>
              <a:t>bản</a:t>
            </a:r>
            <a:r>
              <a:rPr lang="en-US" sz="2800" b="1" i="1" dirty="0"/>
              <a:t> </a:t>
            </a:r>
            <a:r>
              <a:rPr lang="en-US" sz="2800" b="1" i="1" dirty="0" err="1"/>
              <a:t>này</a:t>
            </a:r>
            <a:r>
              <a:rPr lang="en-US" sz="2800" b="1" i="1" dirty="0"/>
              <a:t> </a:t>
            </a:r>
            <a:r>
              <a:rPr lang="en-US" sz="2800" b="1" i="1" dirty="0" err="1"/>
              <a:t>chúng</a:t>
            </a:r>
            <a:r>
              <a:rPr lang="en-US" sz="2800" b="1" i="1" dirty="0"/>
              <a:t> ta </a:t>
            </a:r>
            <a:r>
              <a:rPr lang="en-US" sz="2800" b="1" i="1" dirty="0" err="1"/>
              <a:t>cần</a:t>
            </a:r>
            <a:r>
              <a:rPr lang="en-US" sz="2800" b="1" i="1" dirty="0"/>
              <a:t> </a:t>
            </a:r>
            <a:r>
              <a:rPr lang="en-US" sz="2800" b="1" i="1" dirty="0" err="1"/>
              <a:t>đọc</a:t>
            </a:r>
            <a:r>
              <a:rPr lang="en-US" sz="2800" b="1" i="1" dirty="0"/>
              <a:t> </a:t>
            </a:r>
            <a:r>
              <a:rPr lang="en-US" sz="2800" b="1" i="1" dirty="0" err="1"/>
              <a:t>với</a:t>
            </a:r>
            <a:r>
              <a:rPr lang="en-US" sz="2800" b="1" i="1" dirty="0"/>
              <a:t> </a:t>
            </a:r>
            <a:r>
              <a:rPr lang="en-US" sz="2800" b="1" i="1" dirty="0" err="1"/>
              <a:t>giọng</a:t>
            </a:r>
            <a:r>
              <a:rPr lang="en-US" sz="2800" b="1" i="1" dirty="0"/>
              <a:t> </a:t>
            </a:r>
            <a:r>
              <a:rPr lang="en-US" sz="2800" b="1" i="1" dirty="0" err="1"/>
              <a:t>như</a:t>
            </a:r>
            <a:r>
              <a:rPr lang="en-US" sz="2800" b="1" i="1" dirty="0"/>
              <a:t> </a:t>
            </a:r>
            <a:r>
              <a:rPr lang="en-US" sz="2800" b="1" i="1" dirty="0" err="1"/>
              <a:t>thế</a:t>
            </a:r>
            <a:r>
              <a:rPr lang="en-US" sz="2800" b="1" i="1" dirty="0"/>
              <a:t> </a:t>
            </a:r>
            <a:r>
              <a:rPr lang="en-US" sz="2800" b="1" i="1" dirty="0" err="1"/>
              <a:t>nào</a:t>
            </a:r>
            <a:r>
              <a:rPr lang="en-US" sz="2800" b="1" i="1" dirty="0"/>
              <a:t>? </a:t>
            </a:r>
            <a:endParaRPr lang="en-US" sz="2800" dirty="0"/>
          </a:p>
          <a:p>
            <a:r>
              <a:rPr lang="en-US" sz="2800" b="1" i="1" dirty="0"/>
              <a:t>? </a:t>
            </a:r>
            <a:r>
              <a:rPr lang="en-US" sz="2800" b="1" i="1" dirty="0" err="1"/>
              <a:t>Tóm</a:t>
            </a:r>
            <a:r>
              <a:rPr lang="en-US" sz="2800" b="1" i="1" dirty="0"/>
              <a:t> </a:t>
            </a:r>
            <a:r>
              <a:rPr lang="en-US" sz="2800" b="1" i="1" dirty="0" err="1"/>
              <a:t>tắt</a:t>
            </a:r>
            <a:r>
              <a:rPr lang="en-US" sz="2800" b="1" i="1" dirty="0"/>
              <a:t> </a:t>
            </a:r>
            <a:r>
              <a:rPr lang="en-US" sz="2800" b="1" i="1" dirty="0" err="1"/>
              <a:t>nội</a:t>
            </a:r>
            <a:r>
              <a:rPr lang="en-US" sz="2800" b="1" i="1" dirty="0"/>
              <a:t> dung </a:t>
            </a:r>
            <a:r>
              <a:rPr lang="en-US" sz="2800" b="1" i="1" dirty="0" err="1"/>
              <a:t>văn</a:t>
            </a:r>
            <a:r>
              <a:rPr lang="en-US" sz="2800" b="1" i="1" dirty="0"/>
              <a:t> </a:t>
            </a:r>
            <a:r>
              <a:rPr lang="en-US" sz="2800" b="1" i="1" dirty="0" err="1"/>
              <a:t>bản</a:t>
            </a:r>
            <a:endParaRPr lang="en-US" sz="2800" b="1" i="1" dirty="0"/>
          </a:p>
        </p:txBody>
      </p:sp>
      <p:pic>
        <p:nvPicPr>
          <p:cNvPr id="6" name="Picture 5">
            <a:extLst>
              <a:ext uri="{FF2B5EF4-FFF2-40B4-BE49-F238E27FC236}">
                <a16:creationId xmlns:a16="http://schemas.microsoft.com/office/drawing/2014/main" id="{C98CBD6C-65CD-3A24-C550-8E6B43BB2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195" y="1418570"/>
            <a:ext cx="6109805" cy="4422335"/>
          </a:xfrm>
          <a:prstGeom prst="rect">
            <a:avLst/>
          </a:prstGeom>
        </p:spPr>
      </p:pic>
      <p:sp>
        <p:nvSpPr>
          <p:cNvPr id="7" name="Rectangle: Rounded Corners 6">
            <a:extLst>
              <a:ext uri="{FF2B5EF4-FFF2-40B4-BE49-F238E27FC236}">
                <a16:creationId xmlns:a16="http://schemas.microsoft.com/office/drawing/2014/main" id="{753240BB-9B3B-3BFD-2A00-F58784288C67}"/>
              </a:ext>
            </a:extLst>
          </p:cNvPr>
          <p:cNvSpPr/>
          <p:nvPr/>
        </p:nvSpPr>
        <p:spPr>
          <a:xfrm>
            <a:off x="283769" y="1017577"/>
            <a:ext cx="2829090"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2. </a:t>
            </a:r>
            <a:r>
              <a:rPr lang="en-US" sz="2800" dirty="0" err="1"/>
              <a:t>Tác</a:t>
            </a:r>
            <a:r>
              <a:rPr lang="en-US" sz="2800" dirty="0"/>
              <a:t> </a:t>
            </a:r>
            <a:r>
              <a:rPr lang="en-US" sz="2800" dirty="0" err="1"/>
              <a:t>phẩm</a:t>
            </a:r>
            <a:endParaRPr lang="en-US" sz="2800" dirty="0"/>
          </a:p>
        </p:txBody>
      </p:sp>
      <p:sp>
        <p:nvSpPr>
          <p:cNvPr id="8" name="Rectangle: Rounded Corners 7">
            <a:extLst>
              <a:ext uri="{FF2B5EF4-FFF2-40B4-BE49-F238E27FC236}">
                <a16:creationId xmlns:a16="http://schemas.microsoft.com/office/drawing/2014/main" id="{4996B623-791E-2365-E6CB-E3FB1AD04F49}"/>
              </a:ext>
            </a:extLst>
          </p:cNvPr>
          <p:cNvSpPr/>
          <p:nvPr/>
        </p:nvSpPr>
        <p:spPr>
          <a:xfrm>
            <a:off x="283769" y="331077"/>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I. TÌM HIỂU CHUNG</a:t>
            </a:r>
          </a:p>
        </p:txBody>
      </p:sp>
    </p:spTree>
    <p:extLst>
      <p:ext uri="{BB962C8B-B14F-4D97-AF65-F5344CB8AC3E}">
        <p14:creationId xmlns:p14="http://schemas.microsoft.com/office/powerpoint/2010/main" val="60761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53240BB-9B3B-3BFD-2A00-F58784288C67}"/>
              </a:ext>
            </a:extLst>
          </p:cNvPr>
          <p:cNvSpPr/>
          <p:nvPr/>
        </p:nvSpPr>
        <p:spPr>
          <a:xfrm>
            <a:off x="283769" y="925902"/>
            <a:ext cx="2365368"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2. </a:t>
            </a:r>
            <a:r>
              <a:rPr lang="en-US" sz="2800" dirty="0" err="1"/>
              <a:t>Tác</a:t>
            </a:r>
            <a:r>
              <a:rPr lang="en-US" sz="2800" dirty="0"/>
              <a:t> </a:t>
            </a:r>
            <a:r>
              <a:rPr lang="en-US" sz="2800" dirty="0" err="1"/>
              <a:t>phẩm</a:t>
            </a:r>
            <a:endParaRPr lang="en-US" sz="2800" dirty="0"/>
          </a:p>
        </p:txBody>
      </p:sp>
      <p:sp>
        <p:nvSpPr>
          <p:cNvPr id="8" name="Rectangle: Rounded Corners 7">
            <a:extLst>
              <a:ext uri="{FF2B5EF4-FFF2-40B4-BE49-F238E27FC236}">
                <a16:creationId xmlns:a16="http://schemas.microsoft.com/office/drawing/2014/main" id="{4996B623-791E-2365-E6CB-E3FB1AD04F49}"/>
              </a:ext>
            </a:extLst>
          </p:cNvPr>
          <p:cNvSpPr/>
          <p:nvPr/>
        </p:nvSpPr>
        <p:spPr>
          <a:xfrm>
            <a:off x="283769" y="232221"/>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I. TÌM HIỂU CHUNG</a:t>
            </a:r>
          </a:p>
        </p:txBody>
      </p:sp>
      <p:graphicFrame>
        <p:nvGraphicFramePr>
          <p:cNvPr id="2" name="Table 1">
            <a:extLst>
              <a:ext uri="{FF2B5EF4-FFF2-40B4-BE49-F238E27FC236}">
                <a16:creationId xmlns:a16="http://schemas.microsoft.com/office/drawing/2014/main" id="{190BB2B5-93A0-BD3C-73EE-C9AB79A9D10A}"/>
              </a:ext>
            </a:extLst>
          </p:cNvPr>
          <p:cNvGraphicFramePr>
            <a:graphicFrameLocks noGrp="1"/>
          </p:cNvGraphicFramePr>
          <p:nvPr>
            <p:extLst>
              <p:ext uri="{D42A27DB-BD31-4B8C-83A1-F6EECF244321}">
                <p14:modId xmlns:p14="http://schemas.microsoft.com/office/powerpoint/2010/main" val="3000276200"/>
              </p:ext>
            </p:extLst>
          </p:nvPr>
        </p:nvGraphicFramePr>
        <p:xfrm>
          <a:off x="617839" y="1891437"/>
          <a:ext cx="11096366" cy="4069258"/>
        </p:xfrm>
        <a:graphic>
          <a:graphicData uri="http://schemas.openxmlformats.org/drawingml/2006/table">
            <a:tbl>
              <a:tblPr firstRow="1" firstCol="1" bandRow="1">
                <a:tableStyleId>{FABFCF23-3B69-468F-B69F-88F6DE6A72F2}</a:tableStyleId>
              </a:tblPr>
              <a:tblGrid>
                <a:gridCol w="5572754">
                  <a:extLst>
                    <a:ext uri="{9D8B030D-6E8A-4147-A177-3AD203B41FA5}">
                      <a16:colId xmlns:a16="http://schemas.microsoft.com/office/drawing/2014/main" val="2259571512"/>
                    </a:ext>
                  </a:extLst>
                </a:gridCol>
                <a:gridCol w="5523612">
                  <a:extLst>
                    <a:ext uri="{9D8B030D-6E8A-4147-A177-3AD203B41FA5}">
                      <a16:colId xmlns:a16="http://schemas.microsoft.com/office/drawing/2014/main" val="1878941921"/>
                    </a:ext>
                  </a:extLst>
                </a:gridCol>
              </a:tblGrid>
              <a:tr h="697435">
                <a:tc>
                  <a:txBody>
                    <a:bodyPr/>
                    <a:lstStyle/>
                    <a:p>
                      <a:pPr algn="ctr"/>
                      <a:r>
                        <a:rPr lang="en-US" sz="2600" dirty="0" err="1">
                          <a:effectLst/>
                        </a:rPr>
                        <a:t>Câu</a:t>
                      </a:r>
                      <a:r>
                        <a:rPr lang="en-US" sz="2600" dirty="0">
                          <a:effectLst/>
                        </a:rPr>
                        <a:t> </a:t>
                      </a:r>
                      <a:r>
                        <a:rPr lang="en-US" sz="2600" dirty="0" err="1">
                          <a:effectLst/>
                        </a:rPr>
                        <a:t>hỏi</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a:effectLst/>
                        </a:rPr>
                        <a:t> Ý </a:t>
                      </a:r>
                      <a:r>
                        <a:rPr lang="en-US" sz="2600" dirty="0" err="1">
                          <a:effectLst/>
                        </a:rPr>
                        <a:t>kiến</a:t>
                      </a:r>
                      <a:r>
                        <a:rPr lang="en-US" sz="2600" dirty="0">
                          <a:effectLst/>
                        </a:rPr>
                        <a:t> </a:t>
                      </a:r>
                      <a:r>
                        <a:rPr lang="en-US" sz="2600" dirty="0" err="1">
                          <a:effectLst/>
                        </a:rPr>
                        <a:t>của</a:t>
                      </a:r>
                      <a:r>
                        <a:rPr lang="en-US" sz="2600" dirty="0">
                          <a:effectLst/>
                        </a:rPr>
                        <a:t> </a:t>
                      </a:r>
                      <a:r>
                        <a:rPr lang="en-US" sz="2600" dirty="0" err="1">
                          <a:effectLst/>
                        </a:rPr>
                        <a:t>em</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167225"/>
                  </a:ext>
                </a:extLst>
              </a:tr>
              <a:tr h="574463">
                <a:tc>
                  <a:txBody>
                    <a:bodyPr/>
                    <a:lstStyle/>
                    <a:p>
                      <a:pPr marL="0" marR="0" lvl="0" indent="0" algn="just" defTabSz="814974" rtl="0" eaLnBrk="1" fontAlgn="auto" latinLnBrk="0" hangingPunct="1">
                        <a:lnSpc>
                          <a:spcPct val="100000"/>
                        </a:lnSpc>
                        <a:spcBef>
                          <a:spcPts val="0"/>
                        </a:spcBef>
                        <a:spcAft>
                          <a:spcPts val="0"/>
                        </a:spcAft>
                        <a:buClrTx/>
                        <a:buSzTx/>
                        <a:buFontTx/>
                        <a:buNone/>
                        <a:tabLst/>
                        <a:defRPr/>
                      </a:pPr>
                      <a:r>
                        <a:rPr lang="en-US" sz="2600" b="0" dirty="0">
                          <a:effectLst/>
                        </a:rPr>
                        <a:t>1. </a:t>
                      </a:r>
                      <a:r>
                        <a:rPr lang="en-US" sz="2600" b="0" dirty="0" err="1">
                          <a:effectLst/>
                        </a:rPr>
                        <a:t>Thể</a:t>
                      </a:r>
                      <a:r>
                        <a:rPr lang="en-US" sz="2600" b="0" dirty="0">
                          <a:effectLst/>
                        </a:rPr>
                        <a:t> </a:t>
                      </a:r>
                      <a:r>
                        <a:rPr lang="en-US" sz="2600" b="0" dirty="0" err="1">
                          <a:effectLst/>
                        </a:rPr>
                        <a:t>loại</a:t>
                      </a:r>
                      <a:endParaRPr lang="en-US" sz="26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260571"/>
                  </a:ext>
                </a:extLst>
              </a:tr>
              <a:tr h="548256">
                <a:tc>
                  <a:txBody>
                    <a:bodyPr/>
                    <a:lstStyle/>
                    <a:p>
                      <a:pPr algn="just"/>
                      <a:r>
                        <a:rPr lang="en-US" sz="2600" b="0" dirty="0">
                          <a:effectLst/>
                        </a:rPr>
                        <a:t>2. </a:t>
                      </a:r>
                      <a:r>
                        <a:rPr lang="en-US" sz="2600" b="0" dirty="0" err="1">
                          <a:effectLst/>
                        </a:rPr>
                        <a:t>Ngôi</a:t>
                      </a:r>
                      <a:r>
                        <a:rPr lang="en-US" sz="2600" b="0" dirty="0">
                          <a:effectLst/>
                        </a:rPr>
                        <a:t> </a:t>
                      </a:r>
                      <a:r>
                        <a:rPr lang="en-US" sz="2600" b="0" dirty="0" err="1">
                          <a:effectLst/>
                        </a:rPr>
                        <a:t>kể</a:t>
                      </a:r>
                      <a:r>
                        <a:rPr lang="en-US" sz="2600" b="0" dirty="0">
                          <a:effectLst/>
                        </a:rPr>
                        <a:t> </a:t>
                      </a:r>
                      <a:r>
                        <a:rPr lang="en-US" sz="2600" b="0" dirty="0" err="1">
                          <a:effectLst/>
                        </a:rPr>
                        <a:t>và</a:t>
                      </a:r>
                      <a:r>
                        <a:rPr lang="en-US" sz="2600" b="0" dirty="0">
                          <a:effectLst/>
                        </a:rPr>
                        <a:t> </a:t>
                      </a:r>
                      <a:r>
                        <a:rPr lang="en-US" sz="2600" b="0" dirty="0" err="1">
                          <a:effectLst/>
                        </a:rPr>
                        <a:t>tác</a:t>
                      </a:r>
                      <a:r>
                        <a:rPr lang="en-US" sz="2600" b="0" dirty="0">
                          <a:effectLst/>
                        </a:rPr>
                        <a:t> </a:t>
                      </a:r>
                      <a:r>
                        <a:rPr lang="en-US" sz="2600" b="0" dirty="0" err="1">
                          <a:effectLst/>
                        </a:rPr>
                        <a:t>dụng</a:t>
                      </a:r>
                      <a:r>
                        <a:rPr lang="en-US" sz="2600" b="0" dirty="0">
                          <a:effectLst/>
                        </a:rPr>
                        <a:t> </a:t>
                      </a:r>
                      <a:r>
                        <a:rPr lang="en-US" sz="2600" b="0" dirty="0" err="1">
                          <a:effectLst/>
                        </a:rPr>
                        <a:t>của</a:t>
                      </a:r>
                      <a:r>
                        <a:rPr lang="en-US" sz="2600" b="0" dirty="0">
                          <a:effectLst/>
                        </a:rPr>
                        <a:t> </a:t>
                      </a:r>
                      <a:r>
                        <a:rPr lang="en-US" sz="2600" b="0" dirty="0" err="1">
                          <a:effectLst/>
                        </a:rPr>
                        <a:t>ngôi</a:t>
                      </a:r>
                      <a:r>
                        <a:rPr lang="en-US" sz="2600" b="0" dirty="0">
                          <a:effectLst/>
                        </a:rPr>
                        <a:t> </a:t>
                      </a:r>
                      <a:r>
                        <a:rPr lang="en-US" sz="2600" b="0" dirty="0" err="1">
                          <a:effectLst/>
                        </a:rPr>
                        <a:t>kể</a:t>
                      </a:r>
                      <a:endParaRPr lang="en-US" sz="26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600" dirty="0">
                          <a:effectLst/>
                        </a:rPr>
                        <a:t> </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887649"/>
                  </a:ext>
                </a:extLst>
              </a:tr>
              <a:tr h="548256">
                <a:tc>
                  <a:txBody>
                    <a:bodyPr/>
                    <a:lstStyle/>
                    <a:p>
                      <a:pPr algn="just"/>
                      <a:r>
                        <a:rPr lang="en-US" sz="2600" b="0" dirty="0">
                          <a:effectLst/>
                        </a:rPr>
                        <a:t>3. </a:t>
                      </a:r>
                      <a:r>
                        <a:rPr lang="en-US" sz="2600" b="0" dirty="0" err="1">
                          <a:effectLst/>
                        </a:rPr>
                        <a:t>Nhân</a:t>
                      </a:r>
                      <a:r>
                        <a:rPr lang="en-US" sz="2600" b="0" dirty="0">
                          <a:effectLst/>
                        </a:rPr>
                        <a:t> </a:t>
                      </a:r>
                      <a:r>
                        <a:rPr lang="en-US" sz="2600" b="0" dirty="0" err="1">
                          <a:effectLst/>
                        </a:rPr>
                        <a:t>vật</a:t>
                      </a:r>
                      <a:endParaRPr lang="en-US" sz="26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600" dirty="0">
                          <a:effectLst/>
                        </a:rPr>
                        <a:t> </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450143"/>
                  </a:ext>
                </a:extLst>
              </a:tr>
              <a:tr h="548256">
                <a:tc>
                  <a:txBody>
                    <a:bodyPr/>
                    <a:lstStyle/>
                    <a:p>
                      <a:pPr algn="just"/>
                      <a:r>
                        <a:rPr lang="en-US" sz="2600" b="0" dirty="0">
                          <a:effectLst/>
                        </a:rPr>
                        <a:t>4. </a:t>
                      </a:r>
                      <a:r>
                        <a:rPr lang="en-US" sz="2600" b="0" dirty="0" err="1">
                          <a:effectLst/>
                        </a:rPr>
                        <a:t>Bối</a:t>
                      </a:r>
                      <a:r>
                        <a:rPr lang="en-US" sz="2600" b="0" dirty="0">
                          <a:effectLst/>
                        </a:rPr>
                        <a:t> </a:t>
                      </a:r>
                      <a:r>
                        <a:rPr lang="en-US" sz="2600" b="0" dirty="0" err="1">
                          <a:effectLst/>
                        </a:rPr>
                        <a:t>cảnh</a:t>
                      </a:r>
                      <a:endParaRPr lang="en-US" sz="26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600" dirty="0">
                          <a:effectLst/>
                        </a:rPr>
                        <a:t> </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7444"/>
                  </a:ext>
                </a:extLst>
              </a:tr>
              <a:tr h="604336">
                <a:tc>
                  <a:txBody>
                    <a:bodyPr/>
                    <a:lstStyle/>
                    <a:p>
                      <a:pPr algn="just"/>
                      <a:r>
                        <a:rPr lang="en-US" sz="2600" b="0" dirty="0">
                          <a:effectLst/>
                        </a:rPr>
                        <a:t>5. </a:t>
                      </a:r>
                      <a:r>
                        <a:rPr lang="en-US" sz="2600" b="0" dirty="0" err="1">
                          <a:effectLst/>
                        </a:rPr>
                        <a:t>Phương</a:t>
                      </a:r>
                      <a:r>
                        <a:rPr lang="en-US" sz="2600" b="0" dirty="0">
                          <a:effectLst/>
                        </a:rPr>
                        <a:t> </a:t>
                      </a:r>
                      <a:r>
                        <a:rPr lang="en-US" sz="2600" b="0" dirty="0" err="1">
                          <a:effectLst/>
                        </a:rPr>
                        <a:t>thức</a:t>
                      </a:r>
                      <a:r>
                        <a:rPr lang="en-US" sz="2600" b="0" dirty="0">
                          <a:effectLst/>
                        </a:rPr>
                        <a:t> </a:t>
                      </a:r>
                      <a:r>
                        <a:rPr lang="en-US" sz="2600" b="0" dirty="0" err="1">
                          <a:effectLst/>
                        </a:rPr>
                        <a:t>biểu</a:t>
                      </a:r>
                      <a:r>
                        <a:rPr lang="en-US" sz="2600" b="0" dirty="0">
                          <a:effectLst/>
                        </a:rPr>
                        <a:t> </a:t>
                      </a:r>
                      <a:r>
                        <a:rPr lang="en-US" sz="2600" b="0" dirty="0" err="1">
                          <a:effectLst/>
                        </a:rPr>
                        <a:t>đạt</a:t>
                      </a:r>
                      <a:endParaRPr lang="en-US" sz="26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600">
                          <a:effectLst/>
                        </a:rPr>
                        <a:t> </a:t>
                      </a:r>
                      <a:endParaRPr lang="en-US" sz="2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564292"/>
                  </a:ext>
                </a:extLst>
              </a:tr>
              <a:tr h="548256">
                <a:tc>
                  <a:txBody>
                    <a:bodyPr/>
                    <a:lstStyle/>
                    <a:p>
                      <a:pPr algn="just"/>
                      <a:r>
                        <a:rPr lang="en-US" sz="2600" b="0" dirty="0">
                          <a:effectLst/>
                        </a:rPr>
                        <a:t>6. </a:t>
                      </a:r>
                      <a:r>
                        <a:rPr lang="en-US" sz="2600" b="0" dirty="0" err="1">
                          <a:effectLst/>
                        </a:rPr>
                        <a:t>Bố</a:t>
                      </a:r>
                      <a:r>
                        <a:rPr lang="en-US" sz="2600" b="0" dirty="0">
                          <a:effectLst/>
                        </a:rPr>
                        <a:t> </a:t>
                      </a:r>
                      <a:r>
                        <a:rPr lang="en-US" sz="2600" b="0" dirty="0" err="1">
                          <a:effectLst/>
                        </a:rPr>
                        <a:t>cục</a:t>
                      </a:r>
                      <a:endParaRPr lang="en-US" sz="26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600" dirty="0">
                          <a:effectLst/>
                        </a:rPr>
                        <a:t> </a:t>
                      </a:r>
                      <a:endParaRPr lang="en-US" sz="2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88827"/>
                  </a:ext>
                </a:extLst>
              </a:tr>
            </a:tbl>
          </a:graphicData>
        </a:graphic>
      </p:graphicFrame>
    </p:spTree>
    <p:extLst>
      <p:ext uri="{BB962C8B-B14F-4D97-AF65-F5344CB8AC3E}">
        <p14:creationId xmlns:p14="http://schemas.microsoft.com/office/powerpoint/2010/main" val="386785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0BB2B5-93A0-BD3C-73EE-C9AB79A9D10A}"/>
              </a:ext>
            </a:extLst>
          </p:cNvPr>
          <p:cNvGraphicFramePr>
            <a:graphicFrameLocks noGrp="1"/>
          </p:cNvGraphicFramePr>
          <p:nvPr>
            <p:extLst>
              <p:ext uri="{D42A27DB-BD31-4B8C-83A1-F6EECF244321}">
                <p14:modId xmlns:p14="http://schemas.microsoft.com/office/powerpoint/2010/main" val="1240397065"/>
              </p:ext>
            </p:extLst>
          </p:nvPr>
        </p:nvGraphicFramePr>
        <p:xfrm>
          <a:off x="617839" y="1891437"/>
          <a:ext cx="11096366" cy="2978778"/>
        </p:xfrm>
        <a:graphic>
          <a:graphicData uri="http://schemas.openxmlformats.org/drawingml/2006/table">
            <a:tbl>
              <a:tblPr firstRow="1" firstCol="1" bandRow="1">
                <a:tableStyleId>{FABFCF23-3B69-468F-B69F-88F6DE6A72F2}</a:tableStyleId>
              </a:tblPr>
              <a:tblGrid>
                <a:gridCol w="3830593">
                  <a:extLst>
                    <a:ext uri="{9D8B030D-6E8A-4147-A177-3AD203B41FA5}">
                      <a16:colId xmlns:a16="http://schemas.microsoft.com/office/drawing/2014/main" val="2259571512"/>
                    </a:ext>
                  </a:extLst>
                </a:gridCol>
                <a:gridCol w="7265773">
                  <a:extLst>
                    <a:ext uri="{9D8B030D-6E8A-4147-A177-3AD203B41FA5}">
                      <a16:colId xmlns:a16="http://schemas.microsoft.com/office/drawing/2014/main" val="1878941921"/>
                    </a:ext>
                  </a:extLst>
                </a:gridCol>
              </a:tblGrid>
              <a:tr h="697435">
                <a:tc>
                  <a:txBody>
                    <a:bodyPr/>
                    <a:lstStyle/>
                    <a:p>
                      <a:pPr algn="ctr"/>
                      <a:r>
                        <a:rPr lang="en-US" sz="2800" dirty="0" err="1">
                          <a:effectLst/>
                        </a:rPr>
                        <a:t>Câu</a:t>
                      </a:r>
                      <a:r>
                        <a:rPr lang="en-US" sz="2800" dirty="0">
                          <a:effectLst/>
                        </a:rPr>
                        <a:t> </a:t>
                      </a:r>
                      <a:r>
                        <a:rPr lang="en-US" sz="2800" dirty="0" err="1">
                          <a:effectLst/>
                        </a:rPr>
                        <a:t>hỏi</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effectLst/>
                        </a:rPr>
                        <a:t> Ý </a:t>
                      </a:r>
                      <a:r>
                        <a:rPr lang="en-US" sz="2800" dirty="0" err="1">
                          <a:effectLst/>
                        </a:rPr>
                        <a:t>kiến</a:t>
                      </a:r>
                      <a:r>
                        <a:rPr lang="en-US" sz="2800" dirty="0">
                          <a:effectLst/>
                        </a:rPr>
                        <a:t> </a:t>
                      </a:r>
                      <a:r>
                        <a:rPr lang="en-US" sz="2800" dirty="0" err="1">
                          <a:effectLst/>
                        </a:rPr>
                        <a:t>của</a:t>
                      </a:r>
                      <a:r>
                        <a:rPr lang="en-US" sz="2800" dirty="0">
                          <a:effectLst/>
                        </a:rPr>
                        <a:t> </a:t>
                      </a:r>
                      <a:r>
                        <a:rPr lang="en-US" sz="2800" dirty="0" err="1">
                          <a:effectLst/>
                        </a:rPr>
                        <a:t>em</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167225"/>
                  </a:ext>
                </a:extLst>
              </a:tr>
              <a:tr h="574463">
                <a:tc>
                  <a:txBody>
                    <a:bodyPr/>
                    <a:lstStyle/>
                    <a:p>
                      <a:pPr marL="0" marR="0" lvl="0" indent="0" algn="just" defTabSz="814974" rtl="0" eaLnBrk="1" fontAlgn="auto" latinLnBrk="0" hangingPunct="1">
                        <a:lnSpc>
                          <a:spcPct val="100000"/>
                        </a:lnSpc>
                        <a:spcBef>
                          <a:spcPts val="0"/>
                        </a:spcBef>
                        <a:spcAft>
                          <a:spcPts val="0"/>
                        </a:spcAft>
                        <a:buClrTx/>
                        <a:buSzTx/>
                        <a:buFontTx/>
                        <a:buNone/>
                        <a:tabLst/>
                        <a:defRPr/>
                      </a:pPr>
                      <a:r>
                        <a:rPr lang="en-US" sz="2800" b="0" dirty="0">
                          <a:effectLst/>
                        </a:rPr>
                        <a:t>1. </a:t>
                      </a:r>
                      <a:r>
                        <a:rPr lang="en-US" sz="2800" b="0" dirty="0" err="1">
                          <a:effectLst/>
                        </a:rPr>
                        <a:t>Thể</a:t>
                      </a:r>
                      <a:r>
                        <a:rPr lang="en-US" sz="2800" b="0" dirty="0">
                          <a:effectLst/>
                        </a:rPr>
                        <a:t> </a:t>
                      </a:r>
                      <a:r>
                        <a:rPr lang="en-US" sz="2800" b="0" dirty="0" err="1">
                          <a:effectLst/>
                        </a:rPr>
                        <a:t>loại</a:t>
                      </a:r>
                      <a:endParaRPr lang="en-US" sz="28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effectLst/>
                          <a:latin typeface="Times New Roman" panose="02020603050405020304" pitchFamily="18" charset="0"/>
                          <a:ea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260571"/>
                  </a:ext>
                </a:extLst>
              </a:tr>
              <a:tr h="548256">
                <a:tc>
                  <a:txBody>
                    <a:bodyPr/>
                    <a:lstStyle/>
                    <a:p>
                      <a:pPr algn="just"/>
                      <a:r>
                        <a:rPr lang="en-US" sz="2800" b="0" dirty="0">
                          <a:effectLst/>
                        </a:rPr>
                        <a:t>2. </a:t>
                      </a:r>
                      <a:r>
                        <a:rPr lang="en-US" sz="2800" b="0" dirty="0" err="1">
                          <a:effectLst/>
                        </a:rPr>
                        <a:t>Ngôi</a:t>
                      </a:r>
                      <a:r>
                        <a:rPr lang="en-US" sz="2800" b="0" dirty="0">
                          <a:effectLst/>
                        </a:rPr>
                        <a:t> </a:t>
                      </a:r>
                      <a:r>
                        <a:rPr lang="en-US" sz="2800" b="0" dirty="0" err="1">
                          <a:effectLst/>
                        </a:rPr>
                        <a:t>kể</a:t>
                      </a:r>
                      <a:r>
                        <a:rPr lang="en-US" sz="2800" b="0" dirty="0">
                          <a:effectLst/>
                        </a:rPr>
                        <a:t> </a:t>
                      </a:r>
                      <a:r>
                        <a:rPr lang="en-US" sz="2800" b="0" dirty="0" err="1">
                          <a:effectLst/>
                        </a:rPr>
                        <a:t>và</a:t>
                      </a:r>
                      <a:r>
                        <a:rPr lang="en-US" sz="2800" b="0" dirty="0">
                          <a:effectLst/>
                        </a:rPr>
                        <a:t> </a:t>
                      </a:r>
                      <a:r>
                        <a:rPr lang="en-US" sz="2800" b="0" dirty="0" err="1">
                          <a:effectLst/>
                        </a:rPr>
                        <a:t>tác</a:t>
                      </a:r>
                      <a:r>
                        <a:rPr lang="en-US" sz="2800" b="0" dirty="0">
                          <a:effectLst/>
                        </a:rPr>
                        <a:t> </a:t>
                      </a:r>
                      <a:r>
                        <a:rPr lang="en-US" sz="2800" b="0" dirty="0" err="1">
                          <a:effectLst/>
                        </a:rPr>
                        <a:t>dụng</a:t>
                      </a:r>
                      <a:r>
                        <a:rPr lang="en-US" sz="2800" b="0" dirty="0">
                          <a:effectLst/>
                        </a:rPr>
                        <a:t> </a:t>
                      </a:r>
                      <a:r>
                        <a:rPr lang="en-US" sz="2800" b="0" dirty="0" err="1">
                          <a:effectLst/>
                        </a:rPr>
                        <a:t>của</a:t>
                      </a:r>
                      <a:r>
                        <a:rPr lang="en-US" sz="2800" b="0" dirty="0">
                          <a:effectLst/>
                        </a:rPr>
                        <a:t> </a:t>
                      </a:r>
                      <a:r>
                        <a:rPr lang="en-US" sz="2800" b="0" dirty="0" err="1">
                          <a:effectLst/>
                        </a:rPr>
                        <a:t>ngôi</a:t>
                      </a:r>
                      <a:r>
                        <a:rPr lang="en-US" sz="2800" b="0" dirty="0">
                          <a:effectLst/>
                        </a:rPr>
                        <a:t> </a:t>
                      </a:r>
                      <a:r>
                        <a:rPr lang="en-US" sz="2800" b="0" dirty="0" err="1">
                          <a:effectLst/>
                        </a:rPr>
                        <a:t>kể</a:t>
                      </a:r>
                      <a:endParaRPr lang="en-US" sz="28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effectLst/>
                        </a:rPr>
                        <a:t> - </a:t>
                      </a:r>
                      <a:r>
                        <a:rPr lang="en-US" sz="2800" dirty="0" err="1">
                          <a:effectLst/>
                        </a:rPr>
                        <a:t>Ngôi</a:t>
                      </a:r>
                      <a:r>
                        <a:rPr lang="en-US" sz="2800" dirty="0">
                          <a:effectLst/>
                        </a:rPr>
                        <a:t> </a:t>
                      </a:r>
                      <a:r>
                        <a:rPr lang="en-US" sz="2800" dirty="0" err="1">
                          <a:effectLst/>
                        </a:rPr>
                        <a:t>kể</a:t>
                      </a:r>
                      <a:r>
                        <a:rPr lang="en-US" sz="2800" dirty="0">
                          <a:effectLst/>
                        </a:rPr>
                        <a:t> </a:t>
                      </a:r>
                      <a:r>
                        <a:rPr lang="en-US" sz="2800" dirty="0" err="1">
                          <a:effectLst/>
                        </a:rPr>
                        <a:t>thứ</a:t>
                      </a:r>
                      <a:r>
                        <a:rPr lang="en-US" sz="2800" dirty="0">
                          <a:effectLst/>
                        </a:rPr>
                        <a:t> </a:t>
                      </a:r>
                      <a:r>
                        <a:rPr lang="en-US" sz="2800" dirty="0" err="1">
                          <a:effectLst/>
                        </a:rPr>
                        <a:t>ba</a:t>
                      </a:r>
                      <a:endParaRPr lang="en-US" sz="2800" dirty="0">
                        <a:effectLst/>
                      </a:endParaRPr>
                    </a:p>
                    <a:p>
                      <a:pPr algn="just"/>
                      <a:r>
                        <a:rPr lang="en-US" sz="2800"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2800" kern="1200" dirty="0" err="1">
                          <a:solidFill>
                            <a:schemeClr val="dk1"/>
                          </a:solidFill>
                          <a:effectLst/>
                          <a:latin typeface="+mn-lt"/>
                          <a:ea typeface="+mn-ea"/>
                          <a:cs typeface="+mn-cs"/>
                        </a:rPr>
                        <a:t>Kể</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chuyện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khách</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quan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linh</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hoạt</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thể</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hiện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được</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cái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nhìn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khách</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quan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từng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nhân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vật</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trong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câu</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chuyện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887649"/>
                  </a:ext>
                </a:extLst>
              </a:tr>
            </a:tbl>
          </a:graphicData>
        </a:graphic>
      </p:graphicFrame>
      <p:sp>
        <p:nvSpPr>
          <p:cNvPr id="3" name="Rectangle: Rounded Corners 2">
            <a:extLst>
              <a:ext uri="{FF2B5EF4-FFF2-40B4-BE49-F238E27FC236}">
                <a16:creationId xmlns:a16="http://schemas.microsoft.com/office/drawing/2014/main" id="{70061373-A51F-6688-6D4E-08AFEDA233D9}"/>
              </a:ext>
            </a:extLst>
          </p:cNvPr>
          <p:cNvSpPr/>
          <p:nvPr/>
        </p:nvSpPr>
        <p:spPr>
          <a:xfrm>
            <a:off x="283769" y="925902"/>
            <a:ext cx="2365368"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2. </a:t>
            </a:r>
            <a:r>
              <a:rPr lang="en-US" sz="2800" dirty="0" err="1"/>
              <a:t>Tác</a:t>
            </a:r>
            <a:r>
              <a:rPr lang="en-US" sz="2800" dirty="0"/>
              <a:t> </a:t>
            </a:r>
            <a:r>
              <a:rPr lang="en-US" sz="2800" dirty="0" err="1"/>
              <a:t>phẩm</a:t>
            </a:r>
            <a:endParaRPr lang="en-US" sz="2800" dirty="0"/>
          </a:p>
        </p:txBody>
      </p:sp>
      <p:sp>
        <p:nvSpPr>
          <p:cNvPr id="4" name="Rectangle: Rounded Corners 3">
            <a:extLst>
              <a:ext uri="{FF2B5EF4-FFF2-40B4-BE49-F238E27FC236}">
                <a16:creationId xmlns:a16="http://schemas.microsoft.com/office/drawing/2014/main" id="{381FE5EC-B826-7C95-B04A-B1F25236F102}"/>
              </a:ext>
            </a:extLst>
          </p:cNvPr>
          <p:cNvSpPr/>
          <p:nvPr/>
        </p:nvSpPr>
        <p:spPr>
          <a:xfrm>
            <a:off x="283769" y="232221"/>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I. TÌM HIỂU CHUNG</a:t>
            </a:r>
          </a:p>
        </p:txBody>
      </p:sp>
    </p:spTree>
    <p:extLst>
      <p:ext uri="{BB962C8B-B14F-4D97-AF65-F5344CB8AC3E}">
        <p14:creationId xmlns:p14="http://schemas.microsoft.com/office/powerpoint/2010/main" val="223693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0BB2B5-93A0-BD3C-73EE-C9AB79A9D10A}"/>
              </a:ext>
            </a:extLst>
          </p:cNvPr>
          <p:cNvGraphicFramePr>
            <a:graphicFrameLocks noGrp="1"/>
          </p:cNvGraphicFramePr>
          <p:nvPr>
            <p:extLst>
              <p:ext uri="{D42A27DB-BD31-4B8C-83A1-F6EECF244321}">
                <p14:modId xmlns:p14="http://schemas.microsoft.com/office/powerpoint/2010/main" val="3278793313"/>
              </p:ext>
            </p:extLst>
          </p:nvPr>
        </p:nvGraphicFramePr>
        <p:xfrm>
          <a:off x="617839" y="1891437"/>
          <a:ext cx="11096366" cy="2673594"/>
        </p:xfrm>
        <a:graphic>
          <a:graphicData uri="http://schemas.openxmlformats.org/drawingml/2006/table">
            <a:tbl>
              <a:tblPr firstRow="1" firstCol="1" bandRow="1">
                <a:tableStyleId>{FABFCF23-3B69-468F-B69F-88F6DE6A72F2}</a:tableStyleId>
              </a:tblPr>
              <a:tblGrid>
                <a:gridCol w="3781166">
                  <a:extLst>
                    <a:ext uri="{9D8B030D-6E8A-4147-A177-3AD203B41FA5}">
                      <a16:colId xmlns:a16="http://schemas.microsoft.com/office/drawing/2014/main" val="2259571512"/>
                    </a:ext>
                  </a:extLst>
                </a:gridCol>
                <a:gridCol w="7315200">
                  <a:extLst>
                    <a:ext uri="{9D8B030D-6E8A-4147-A177-3AD203B41FA5}">
                      <a16:colId xmlns:a16="http://schemas.microsoft.com/office/drawing/2014/main" val="1878941921"/>
                    </a:ext>
                  </a:extLst>
                </a:gridCol>
              </a:tblGrid>
              <a:tr h="697435">
                <a:tc>
                  <a:txBody>
                    <a:bodyPr/>
                    <a:lstStyle/>
                    <a:p>
                      <a:pPr algn="ctr"/>
                      <a:r>
                        <a:rPr lang="en-US" sz="2800" dirty="0" err="1">
                          <a:effectLst/>
                        </a:rPr>
                        <a:t>Câu</a:t>
                      </a:r>
                      <a:r>
                        <a:rPr lang="en-US" sz="2800" dirty="0">
                          <a:effectLst/>
                        </a:rPr>
                        <a:t> </a:t>
                      </a:r>
                      <a:r>
                        <a:rPr lang="en-US" sz="2800" dirty="0" err="1">
                          <a:effectLst/>
                        </a:rPr>
                        <a:t>hỏi</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effectLst/>
                        </a:rPr>
                        <a:t> Ý </a:t>
                      </a:r>
                      <a:r>
                        <a:rPr lang="en-US" sz="2800" dirty="0" err="1">
                          <a:effectLst/>
                        </a:rPr>
                        <a:t>kiến</a:t>
                      </a:r>
                      <a:r>
                        <a:rPr lang="en-US" sz="2800" dirty="0">
                          <a:effectLst/>
                        </a:rPr>
                        <a:t> </a:t>
                      </a:r>
                      <a:r>
                        <a:rPr lang="en-US" sz="2800" dirty="0" err="1">
                          <a:effectLst/>
                        </a:rPr>
                        <a:t>của</a:t>
                      </a:r>
                      <a:r>
                        <a:rPr lang="en-US" sz="2800" dirty="0">
                          <a:effectLst/>
                        </a:rPr>
                        <a:t> </a:t>
                      </a:r>
                      <a:r>
                        <a:rPr lang="en-US" sz="2800" dirty="0" err="1">
                          <a:effectLst/>
                        </a:rPr>
                        <a:t>em</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167225"/>
                  </a:ext>
                </a:extLst>
              </a:tr>
              <a:tr h="574463">
                <a:tc>
                  <a:txBody>
                    <a:bodyPr/>
                    <a:lstStyle/>
                    <a:p>
                      <a:pPr marL="0" marR="0" lvl="0" indent="0" algn="just" defTabSz="814974" rtl="0" eaLnBrk="1" fontAlgn="auto" latinLnBrk="0" hangingPunct="1">
                        <a:lnSpc>
                          <a:spcPct val="100000"/>
                        </a:lnSpc>
                        <a:spcBef>
                          <a:spcPts val="0"/>
                        </a:spcBef>
                        <a:spcAft>
                          <a:spcPts val="0"/>
                        </a:spcAft>
                        <a:buClrTx/>
                        <a:buSzTx/>
                        <a:buFontTx/>
                        <a:buNone/>
                        <a:tabLst/>
                        <a:defRPr/>
                      </a:pPr>
                      <a:r>
                        <a:rPr lang="en-US" sz="2800" b="0" dirty="0">
                          <a:effectLst/>
                          <a:latin typeface="Times New Roman" panose="02020603050405020304" pitchFamily="18" charset="0"/>
                          <a:ea typeface="Times New Roman" panose="02020603050405020304" pitchFamily="18" charset="0"/>
                        </a:rPr>
                        <a:t>3. </a:t>
                      </a:r>
                      <a:r>
                        <a:rPr lang="en-US" sz="2800" b="0" dirty="0" err="1">
                          <a:effectLst/>
                          <a:latin typeface="Times New Roman" panose="02020603050405020304" pitchFamily="18" charset="0"/>
                          <a:ea typeface="Times New Roman" panose="02020603050405020304" pitchFamily="18" charset="0"/>
                        </a:rPr>
                        <a:t>Nhân</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vật</a:t>
                      </a:r>
                      <a:endParaRPr lang="en-US" sz="28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effectLst/>
                          <a:latin typeface="Times New Roman" panose="02020603050405020304" pitchFamily="18" charset="0"/>
                          <a:ea typeface="Times New Roman" panose="02020603050405020304" pitchFamily="18" charset="0"/>
                        </a:rPr>
                        <a:t>Ba cha con </a:t>
                      </a:r>
                      <a:r>
                        <a:rPr lang="en-US" sz="2800" dirty="0" err="1">
                          <a:effectLst/>
                          <a:latin typeface="Times New Roman" panose="02020603050405020304" pitchFamily="18" charset="0"/>
                          <a:ea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bảng</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260571"/>
                  </a:ext>
                </a:extLst>
              </a:tr>
              <a:tr h="548256">
                <a:tc>
                  <a:txBody>
                    <a:bodyPr/>
                    <a:lstStyle/>
                    <a:p>
                      <a:pPr algn="just"/>
                      <a:r>
                        <a:rPr lang="en-US" sz="2800" b="0" dirty="0">
                          <a:effectLst/>
                        </a:rPr>
                        <a:t>4. </a:t>
                      </a:r>
                      <a:r>
                        <a:rPr lang="en-US" sz="2800" b="0" dirty="0" err="1">
                          <a:effectLst/>
                        </a:rPr>
                        <a:t>Bối</a:t>
                      </a:r>
                      <a:r>
                        <a:rPr lang="en-US" sz="2800" b="0" dirty="0">
                          <a:effectLst/>
                        </a:rPr>
                        <a:t> </a:t>
                      </a:r>
                      <a:r>
                        <a:rPr lang="en-US" sz="2800" b="0" dirty="0" err="1">
                          <a:effectLst/>
                        </a:rPr>
                        <a:t>cảnh</a:t>
                      </a:r>
                      <a:endParaRPr lang="en-US" sz="28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effectLst/>
                        </a:rPr>
                        <a:t>Cậu</a:t>
                      </a:r>
                      <a:r>
                        <a:rPr lang="en-US" sz="2800" dirty="0">
                          <a:effectLst/>
                        </a:rPr>
                        <a:t> </a:t>
                      </a:r>
                      <a:r>
                        <a:rPr lang="en-US" sz="2800" dirty="0" err="1">
                          <a:effectLst/>
                        </a:rPr>
                        <a:t>bé</a:t>
                      </a:r>
                      <a:r>
                        <a:rPr lang="en-US" sz="2800" dirty="0">
                          <a:effectLst/>
                        </a:rPr>
                        <a:t> </a:t>
                      </a:r>
                      <a:r>
                        <a:rPr lang="en-US" sz="2800" dirty="0" err="1">
                          <a:effectLst/>
                        </a:rPr>
                        <a:t>Côn</a:t>
                      </a:r>
                      <a:r>
                        <a:rPr lang="en-US" sz="2800" dirty="0">
                          <a:effectLst/>
                        </a:rPr>
                        <a:t> </a:t>
                      </a:r>
                      <a:r>
                        <a:rPr lang="en-US" sz="2800" dirty="0" err="1">
                          <a:effectLst/>
                        </a:rPr>
                        <a:t>cùng</a:t>
                      </a:r>
                      <a:r>
                        <a:rPr lang="en-US" sz="2800" dirty="0">
                          <a:effectLst/>
                        </a:rPr>
                        <a:t> cha </a:t>
                      </a:r>
                      <a:r>
                        <a:rPr lang="en-US" sz="2800" dirty="0" err="1">
                          <a:effectLst/>
                        </a:rPr>
                        <a:t>và</a:t>
                      </a:r>
                      <a:r>
                        <a:rPr lang="en-US" sz="2800" dirty="0">
                          <a:effectLst/>
                        </a:rPr>
                        <a:t> </a:t>
                      </a:r>
                      <a:r>
                        <a:rPr lang="en-US" sz="2800" dirty="0" err="1">
                          <a:effectLst/>
                        </a:rPr>
                        <a:t>anh</a:t>
                      </a:r>
                      <a:r>
                        <a:rPr lang="en-US" sz="2800" dirty="0">
                          <a:effectLst/>
                        </a:rPr>
                        <a:t> </a:t>
                      </a:r>
                      <a:r>
                        <a:rPr lang="en-US" sz="2800" dirty="0" err="1">
                          <a:effectLst/>
                        </a:rPr>
                        <a:t>trai</a:t>
                      </a:r>
                      <a:r>
                        <a:rPr lang="en-US" sz="2800" dirty="0">
                          <a:effectLst/>
                        </a:rPr>
                        <a:t> </a:t>
                      </a:r>
                      <a:r>
                        <a:rPr lang="en-US" sz="2800" dirty="0" err="1">
                          <a:effectLst/>
                        </a:rPr>
                        <a:t>đi</a:t>
                      </a:r>
                      <a:r>
                        <a:rPr lang="en-US" sz="2800" dirty="0">
                          <a:effectLst/>
                        </a:rPr>
                        <a:t> </a:t>
                      </a:r>
                      <a:r>
                        <a:rPr lang="en-US" sz="2800" dirty="0" err="1">
                          <a:effectLst/>
                        </a:rPr>
                        <a:t>thăm</a:t>
                      </a:r>
                      <a:r>
                        <a:rPr lang="en-US" sz="2800" dirty="0">
                          <a:effectLst/>
                        </a:rPr>
                        <a:t> </a:t>
                      </a:r>
                      <a:r>
                        <a:rPr lang="en-US" sz="2800" dirty="0" err="1">
                          <a:effectLst/>
                        </a:rPr>
                        <a:t>bạn</a:t>
                      </a:r>
                      <a:r>
                        <a:rPr lang="en-US" sz="2800" dirty="0">
                          <a:effectLst/>
                        </a:rPr>
                        <a:t> </a:t>
                      </a:r>
                      <a:r>
                        <a:rPr lang="en-US" sz="2800" dirty="0" err="1">
                          <a:effectLst/>
                        </a:rPr>
                        <a:t>bè</a:t>
                      </a:r>
                      <a:r>
                        <a:rPr lang="en-US" sz="2800" dirty="0">
                          <a:effectLst/>
                        </a:rPr>
                        <a:t> </a:t>
                      </a:r>
                      <a:r>
                        <a:rPr lang="en-US" sz="2800" dirty="0" err="1">
                          <a:effectLst/>
                        </a:rPr>
                        <a:t>của</a:t>
                      </a:r>
                      <a:r>
                        <a:rPr lang="en-US" sz="2800" dirty="0">
                          <a:effectLst/>
                        </a:rPr>
                        <a:t> cha, </a:t>
                      </a:r>
                      <a:r>
                        <a:rPr lang="en-US" sz="2800" dirty="0" err="1">
                          <a:effectLst/>
                        </a:rPr>
                        <a:t>đi</a:t>
                      </a:r>
                      <a:r>
                        <a:rPr lang="en-US" sz="2800" dirty="0">
                          <a:effectLst/>
                        </a:rPr>
                        <a:t> qua </a:t>
                      </a:r>
                      <a:r>
                        <a:rPr lang="en-US" sz="2800" dirty="0" err="1">
                          <a:effectLst/>
                        </a:rPr>
                        <a:t>các</a:t>
                      </a:r>
                      <a:r>
                        <a:rPr lang="en-US" sz="2800" dirty="0">
                          <a:effectLst/>
                        </a:rPr>
                        <a:t> </a:t>
                      </a:r>
                      <a:r>
                        <a:rPr lang="en-US" sz="2800" dirty="0" err="1">
                          <a:effectLst/>
                        </a:rPr>
                        <a:t>vùng</a:t>
                      </a:r>
                      <a:r>
                        <a:rPr lang="en-US" sz="2800" dirty="0">
                          <a:effectLst/>
                        </a:rPr>
                        <a:t> </a:t>
                      </a:r>
                      <a:r>
                        <a:rPr lang="en-US" sz="2800" dirty="0" err="1">
                          <a:effectLst/>
                        </a:rPr>
                        <a:t>đất</a:t>
                      </a:r>
                      <a:r>
                        <a:rPr lang="en-US" sz="2800" dirty="0">
                          <a:effectLst/>
                        </a:rPr>
                        <a:t> </a:t>
                      </a:r>
                      <a:r>
                        <a:rPr lang="en-US" sz="2800" dirty="0" err="1">
                          <a:effectLst/>
                        </a:rPr>
                        <a:t>dọc</a:t>
                      </a:r>
                      <a:r>
                        <a:rPr lang="en-US" sz="2800" dirty="0">
                          <a:effectLst/>
                        </a:rPr>
                        <a:t> </a:t>
                      </a:r>
                      <a:r>
                        <a:rPr lang="en-US" sz="2800" dirty="0" err="1">
                          <a:effectLst/>
                        </a:rPr>
                        <a:t>đường</a:t>
                      </a:r>
                      <a:r>
                        <a:rPr lang="en-US" sz="2800" dirty="0">
                          <a:effectLst/>
                        </a:rPr>
                        <a:t> </a:t>
                      </a:r>
                      <a:r>
                        <a:rPr lang="en-US" sz="2800" dirty="0" err="1">
                          <a:effectLst/>
                        </a:rPr>
                        <a:t>xứ</a:t>
                      </a:r>
                      <a:r>
                        <a:rPr lang="en-US" sz="2800" dirty="0">
                          <a:effectLst/>
                        </a:rPr>
                        <a:t> </a:t>
                      </a:r>
                      <a:r>
                        <a:rPr lang="en-US" sz="2800" dirty="0" err="1">
                          <a:effectLst/>
                        </a:rPr>
                        <a:t>Nghệ</a:t>
                      </a:r>
                      <a:endParaRPr lang="en-US" sz="28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887649"/>
                  </a:ext>
                </a:extLst>
              </a:tr>
              <a:tr h="548256">
                <a:tc>
                  <a:txBody>
                    <a:bodyPr/>
                    <a:lstStyle/>
                    <a:p>
                      <a:pPr algn="just"/>
                      <a:r>
                        <a:rPr lang="en-US" sz="2800" b="0" dirty="0">
                          <a:effectLst/>
                          <a:latin typeface="Times New Roman" panose="02020603050405020304" pitchFamily="18" charset="0"/>
                          <a:ea typeface="Times New Roman" panose="02020603050405020304" pitchFamily="18" charset="0"/>
                        </a:rPr>
                        <a:t>5. </a:t>
                      </a:r>
                      <a:r>
                        <a:rPr lang="en-US" sz="2800" b="0" dirty="0" err="1">
                          <a:effectLst/>
                          <a:latin typeface="Times New Roman" panose="02020603050405020304" pitchFamily="18" charset="0"/>
                          <a:ea typeface="Times New Roman" panose="02020603050405020304" pitchFamily="18" charset="0"/>
                        </a:rPr>
                        <a:t>Phương</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thức</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biểu</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đạt</a:t>
                      </a:r>
                      <a:endParaRPr lang="en-US" sz="28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effectLst/>
                        </a:rPr>
                        <a:t>Tự</a:t>
                      </a:r>
                      <a:r>
                        <a:rPr lang="en-US" sz="2800" dirty="0">
                          <a:effectLst/>
                        </a:rPr>
                        <a:t> </a:t>
                      </a:r>
                      <a:r>
                        <a:rPr lang="en-US" sz="2800" dirty="0" err="1">
                          <a:effectLst/>
                        </a:rPr>
                        <a:t>sự</a:t>
                      </a:r>
                      <a:r>
                        <a:rPr lang="en-US" sz="2800" dirty="0">
                          <a:effectLst/>
                        </a:rPr>
                        <a:t> </a:t>
                      </a:r>
                      <a:r>
                        <a:rPr lang="en-US" sz="2800" dirty="0" err="1">
                          <a:effectLst/>
                        </a:rPr>
                        <a:t>kết</a:t>
                      </a:r>
                      <a:r>
                        <a:rPr lang="en-US" sz="2800" dirty="0">
                          <a:effectLst/>
                        </a:rPr>
                        <a:t> </a:t>
                      </a:r>
                      <a:r>
                        <a:rPr lang="en-US" sz="2800" dirty="0" err="1">
                          <a:effectLst/>
                        </a:rPr>
                        <a:t>hợp</a:t>
                      </a:r>
                      <a:r>
                        <a:rPr lang="en-US" sz="2800" dirty="0">
                          <a:effectLst/>
                        </a:rPr>
                        <a:t> </a:t>
                      </a:r>
                      <a:r>
                        <a:rPr lang="en-US" sz="2800" dirty="0" err="1">
                          <a:effectLst/>
                        </a:rPr>
                        <a:t>biểu</a:t>
                      </a:r>
                      <a:r>
                        <a:rPr lang="en-US" sz="2800" dirty="0">
                          <a:effectLst/>
                        </a:rPr>
                        <a:t> </a:t>
                      </a:r>
                      <a:r>
                        <a:rPr lang="en-US" sz="2800" dirty="0" err="1">
                          <a:effectLst/>
                        </a:rPr>
                        <a:t>cảm</a:t>
                      </a:r>
                      <a:endParaRPr lang="en-US" sz="28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8964810"/>
                  </a:ext>
                </a:extLst>
              </a:tr>
            </a:tbl>
          </a:graphicData>
        </a:graphic>
      </p:graphicFrame>
      <p:sp>
        <p:nvSpPr>
          <p:cNvPr id="3" name="Rectangle: Rounded Corners 2">
            <a:extLst>
              <a:ext uri="{FF2B5EF4-FFF2-40B4-BE49-F238E27FC236}">
                <a16:creationId xmlns:a16="http://schemas.microsoft.com/office/drawing/2014/main" id="{EB6DCBB2-1AF2-F5E9-E874-B185D3BF561C}"/>
              </a:ext>
            </a:extLst>
          </p:cNvPr>
          <p:cNvSpPr/>
          <p:nvPr/>
        </p:nvSpPr>
        <p:spPr>
          <a:xfrm>
            <a:off x="283769" y="925902"/>
            <a:ext cx="2365368"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2. </a:t>
            </a:r>
            <a:r>
              <a:rPr lang="en-US" sz="2800" dirty="0" err="1"/>
              <a:t>Tác</a:t>
            </a:r>
            <a:r>
              <a:rPr lang="en-US" sz="2800" dirty="0"/>
              <a:t> </a:t>
            </a:r>
            <a:r>
              <a:rPr lang="en-US" sz="2800" dirty="0" err="1"/>
              <a:t>phẩm</a:t>
            </a:r>
            <a:endParaRPr lang="en-US" sz="2800" dirty="0"/>
          </a:p>
        </p:txBody>
      </p:sp>
      <p:sp>
        <p:nvSpPr>
          <p:cNvPr id="4" name="Rectangle: Rounded Corners 3">
            <a:extLst>
              <a:ext uri="{FF2B5EF4-FFF2-40B4-BE49-F238E27FC236}">
                <a16:creationId xmlns:a16="http://schemas.microsoft.com/office/drawing/2014/main" id="{A5D46733-69D9-DDF1-FA00-5E0AD6714A72}"/>
              </a:ext>
            </a:extLst>
          </p:cNvPr>
          <p:cNvSpPr/>
          <p:nvPr/>
        </p:nvSpPr>
        <p:spPr>
          <a:xfrm>
            <a:off x="283769" y="232221"/>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I. TÌM HIỂU CHUNG</a:t>
            </a:r>
          </a:p>
        </p:txBody>
      </p:sp>
    </p:spTree>
    <p:extLst>
      <p:ext uri="{BB962C8B-B14F-4D97-AF65-F5344CB8AC3E}">
        <p14:creationId xmlns:p14="http://schemas.microsoft.com/office/powerpoint/2010/main" val="377457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0BB2B5-93A0-BD3C-73EE-C9AB79A9D10A}"/>
              </a:ext>
            </a:extLst>
          </p:cNvPr>
          <p:cNvGraphicFramePr>
            <a:graphicFrameLocks noGrp="1"/>
          </p:cNvGraphicFramePr>
          <p:nvPr>
            <p:extLst>
              <p:ext uri="{D42A27DB-BD31-4B8C-83A1-F6EECF244321}">
                <p14:modId xmlns:p14="http://schemas.microsoft.com/office/powerpoint/2010/main" val="1546182153"/>
              </p:ext>
            </p:extLst>
          </p:nvPr>
        </p:nvGraphicFramePr>
        <p:xfrm>
          <a:off x="617839" y="1891437"/>
          <a:ext cx="11096366" cy="3257755"/>
        </p:xfrm>
        <a:graphic>
          <a:graphicData uri="http://schemas.openxmlformats.org/drawingml/2006/table">
            <a:tbl>
              <a:tblPr firstRow="1" firstCol="1" bandRow="1">
                <a:tableStyleId>{FABFCF23-3B69-468F-B69F-88F6DE6A72F2}</a:tableStyleId>
              </a:tblPr>
              <a:tblGrid>
                <a:gridCol w="3904734">
                  <a:extLst>
                    <a:ext uri="{9D8B030D-6E8A-4147-A177-3AD203B41FA5}">
                      <a16:colId xmlns:a16="http://schemas.microsoft.com/office/drawing/2014/main" val="2259571512"/>
                    </a:ext>
                  </a:extLst>
                </a:gridCol>
                <a:gridCol w="7191632">
                  <a:extLst>
                    <a:ext uri="{9D8B030D-6E8A-4147-A177-3AD203B41FA5}">
                      <a16:colId xmlns:a16="http://schemas.microsoft.com/office/drawing/2014/main" val="1878941921"/>
                    </a:ext>
                  </a:extLst>
                </a:gridCol>
              </a:tblGrid>
              <a:tr h="697435">
                <a:tc>
                  <a:txBody>
                    <a:bodyPr/>
                    <a:lstStyle/>
                    <a:p>
                      <a:pPr algn="ctr"/>
                      <a:r>
                        <a:rPr lang="en-US" sz="2800" dirty="0" err="1">
                          <a:effectLst/>
                        </a:rPr>
                        <a:t>Câu</a:t>
                      </a:r>
                      <a:r>
                        <a:rPr lang="en-US" sz="2800" dirty="0">
                          <a:effectLst/>
                        </a:rPr>
                        <a:t> </a:t>
                      </a:r>
                      <a:r>
                        <a:rPr lang="en-US" sz="2800" dirty="0" err="1">
                          <a:effectLst/>
                        </a:rPr>
                        <a:t>hỏi</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effectLst/>
                        </a:rPr>
                        <a:t> Ý </a:t>
                      </a:r>
                      <a:r>
                        <a:rPr lang="en-US" sz="2800" dirty="0" err="1">
                          <a:effectLst/>
                        </a:rPr>
                        <a:t>kiến</a:t>
                      </a:r>
                      <a:r>
                        <a:rPr lang="en-US" sz="2800" dirty="0">
                          <a:effectLst/>
                        </a:rPr>
                        <a:t> </a:t>
                      </a:r>
                      <a:r>
                        <a:rPr lang="en-US" sz="2800" dirty="0" err="1">
                          <a:effectLst/>
                        </a:rPr>
                        <a:t>của</a:t>
                      </a:r>
                      <a:r>
                        <a:rPr lang="en-US" sz="2800" dirty="0">
                          <a:effectLst/>
                        </a:rPr>
                        <a:t> </a:t>
                      </a:r>
                      <a:r>
                        <a:rPr lang="en-US" sz="2800" dirty="0" err="1">
                          <a:effectLst/>
                        </a:rPr>
                        <a:t>em</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167225"/>
                  </a:ext>
                </a:extLst>
              </a:tr>
              <a:tr h="574463">
                <a:tc>
                  <a:txBody>
                    <a:bodyPr/>
                    <a:lstStyle/>
                    <a:p>
                      <a:pPr marL="0" marR="0" lvl="0" indent="0" algn="just" defTabSz="814974" rtl="0" eaLnBrk="1" fontAlgn="auto" latinLnBrk="0" hangingPunct="1">
                        <a:lnSpc>
                          <a:spcPct val="100000"/>
                        </a:lnSpc>
                        <a:spcBef>
                          <a:spcPts val="0"/>
                        </a:spcBef>
                        <a:spcAft>
                          <a:spcPts val="0"/>
                        </a:spcAft>
                        <a:buClrTx/>
                        <a:buSzTx/>
                        <a:buFontTx/>
                        <a:buNone/>
                        <a:tabLst/>
                        <a:defRPr/>
                      </a:pPr>
                      <a:r>
                        <a:rPr lang="en-US" sz="2800" b="0" dirty="0">
                          <a:effectLst/>
                          <a:latin typeface="Times New Roman" panose="02020603050405020304" pitchFamily="18" charset="0"/>
                          <a:ea typeface="Times New Roman" panose="02020603050405020304" pitchFamily="18" charset="0"/>
                        </a:rPr>
                        <a:t>6. </a:t>
                      </a:r>
                      <a:r>
                        <a:rPr lang="en-US" sz="2800" b="0" dirty="0" err="1">
                          <a:effectLst/>
                          <a:latin typeface="Times New Roman" panose="02020603050405020304" pitchFamily="18" charset="0"/>
                          <a:ea typeface="Times New Roman" panose="02020603050405020304" pitchFamily="18" charset="0"/>
                        </a:rPr>
                        <a:t>Bố</a:t>
                      </a:r>
                      <a:r>
                        <a:rPr lang="en-US" sz="2800" b="0" dirty="0">
                          <a:effectLst/>
                          <a:latin typeface="Times New Roman" panose="02020603050405020304" pitchFamily="18" charset="0"/>
                          <a:ea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rPr>
                        <a:t>cục</a:t>
                      </a:r>
                      <a:endParaRPr lang="en-US" sz="2800" b="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effectLst/>
                          <a:latin typeface="Times New Roman" panose="02020603050405020304" pitchFamily="18" charset="0"/>
                          <a:ea typeface="Times New Roman" panose="02020603050405020304" pitchFamily="18" charset="0"/>
                        </a:rPr>
                        <a:t>3 </a:t>
                      </a:r>
                      <a:r>
                        <a:rPr lang="en-US" sz="2800" dirty="0" err="1">
                          <a:effectLst/>
                          <a:latin typeface="Times New Roman" panose="02020603050405020304" pitchFamily="18" charset="0"/>
                          <a:ea typeface="Times New Roman" panose="02020603050405020304" pitchFamily="18" charset="0"/>
                        </a:rPr>
                        <a:t>phần</a:t>
                      </a:r>
                      <a:endParaRPr lang="en-US" sz="2800" dirty="0">
                        <a:effectLst/>
                        <a:latin typeface="Times New Roman" panose="02020603050405020304" pitchFamily="18" charset="0"/>
                        <a:ea typeface="Times New Roman" panose="02020603050405020304" pitchFamily="18" charset="0"/>
                      </a:endParaRPr>
                    </a:p>
                    <a:p>
                      <a:pPr algn="just"/>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Phần</a:t>
                      </a:r>
                      <a:r>
                        <a:rPr lang="en-US" sz="2800" kern="1200" dirty="0">
                          <a:solidFill>
                            <a:schemeClr val="dk1"/>
                          </a:solidFill>
                          <a:effectLst/>
                          <a:latin typeface="+mn-lt"/>
                          <a:ea typeface="+mn-ea"/>
                          <a:cs typeface="+mn-cs"/>
                        </a:rPr>
                        <a:t> 1: </a:t>
                      </a:r>
                      <a:r>
                        <a:rPr lang="en-US" sz="2800" kern="1200" dirty="0" err="1">
                          <a:solidFill>
                            <a:schemeClr val="dk1"/>
                          </a:solidFill>
                          <a:effectLst/>
                          <a:latin typeface="+mn-lt"/>
                          <a:ea typeface="+mn-ea"/>
                          <a:cs typeface="+mn-cs"/>
                        </a:rPr>
                        <a:t>Đoạn</a:t>
                      </a:r>
                      <a:r>
                        <a:rPr lang="en-US" sz="2800" kern="1200" dirty="0">
                          <a:solidFill>
                            <a:schemeClr val="dk1"/>
                          </a:solidFill>
                          <a:effectLst/>
                          <a:latin typeface="+mn-lt"/>
                          <a:ea typeface="+mn-ea"/>
                          <a:cs typeface="+mn-cs"/>
                        </a:rPr>
                        <a:t> 1: </a:t>
                      </a:r>
                      <a:r>
                        <a:rPr lang="en-US" sz="2800" kern="1200" dirty="0" err="1">
                          <a:solidFill>
                            <a:schemeClr val="dk1"/>
                          </a:solidFill>
                          <a:effectLst/>
                          <a:latin typeface="+mn-lt"/>
                          <a:ea typeface="+mn-ea"/>
                          <a:cs typeface="+mn-cs"/>
                        </a:rPr>
                        <a:t>Câu</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chuyện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tình</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sử</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Mị</a:t>
                      </a:r>
                      <a:r>
                        <a:rPr lang="en-US" sz="2800" kern="1200" dirty="0">
                          <a:solidFill>
                            <a:schemeClr val="dk1"/>
                          </a:solidFill>
                          <a:effectLst/>
                          <a:latin typeface="+mn-lt"/>
                          <a:ea typeface="+mn-ea"/>
                          <a:cs typeface="+mn-cs"/>
                        </a:rPr>
                        <a:t> Châu – </a:t>
                      </a:r>
                      <a:r>
                        <a:rPr lang="en-US" sz="2800" kern="1200" dirty="0" err="1">
                          <a:solidFill>
                            <a:schemeClr val="dk1"/>
                          </a:solidFill>
                          <a:effectLst/>
                          <a:latin typeface="+mn-lt"/>
                          <a:ea typeface="+mn-ea"/>
                          <a:cs typeface="+mn-cs"/>
                        </a:rPr>
                        <a:t>Trọng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Thủy</a:t>
                      </a:r>
                      <a:endParaRPr lang="en-US" sz="2800" kern="1200" dirty="0">
                        <a:solidFill>
                          <a:schemeClr val="dk1"/>
                        </a:solidFill>
                        <a:effectLst/>
                        <a:latin typeface="+mn-lt"/>
                        <a:ea typeface="+mn-ea"/>
                        <a:cs typeface="+mn-cs"/>
                      </a:endParaRPr>
                    </a:p>
                    <a:p>
                      <a:pPr algn="just"/>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Phần</a:t>
                      </a:r>
                      <a:r>
                        <a:rPr lang="en-US" sz="2800" kern="1200" dirty="0">
                          <a:solidFill>
                            <a:schemeClr val="dk1"/>
                          </a:solidFill>
                          <a:effectLst/>
                          <a:latin typeface="+mn-lt"/>
                          <a:ea typeface="+mn-ea"/>
                          <a:cs typeface="+mn-cs"/>
                        </a:rPr>
                        <a:t> 2: </a:t>
                      </a:r>
                      <a:r>
                        <a:rPr lang="en-US" sz="2800" kern="1200" dirty="0" err="1">
                          <a:solidFill>
                            <a:schemeClr val="dk1"/>
                          </a:solidFill>
                          <a:effectLst/>
                          <a:latin typeface="+mn-lt"/>
                          <a:ea typeface="+mn-ea"/>
                          <a:cs typeface="+mn-cs"/>
                        </a:rPr>
                        <a:t>Đoạn</a:t>
                      </a:r>
                      <a:r>
                        <a:rPr lang="en-US" sz="2800" kern="1200" dirty="0">
                          <a:solidFill>
                            <a:schemeClr val="dk1"/>
                          </a:solidFill>
                          <a:effectLst/>
                          <a:latin typeface="+mn-lt"/>
                          <a:ea typeface="+mn-ea"/>
                          <a:cs typeface="+mn-cs"/>
                        </a:rPr>
                        <a:t> 2: </a:t>
                      </a:r>
                      <a:r>
                        <a:rPr lang="en-US" sz="2800" kern="1200" dirty="0" err="1">
                          <a:solidFill>
                            <a:schemeClr val="dk1"/>
                          </a:solidFill>
                          <a:effectLst/>
                          <a:latin typeface="+mn-lt"/>
                          <a:ea typeface="+mn-ea"/>
                          <a:cs typeface="+mn-cs"/>
                        </a:rPr>
                        <a:t>Câu</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chuyện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về</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vùng</a:t>
                      </a:r>
                      <a:r>
                        <a:rPr lang="en-US" sz="2800" kern="1200" dirty="0">
                          <a:solidFill>
                            <a:schemeClr val="dk1"/>
                          </a:solidFill>
                          <a:effectLst/>
                          <a:latin typeface="+mn-lt"/>
                          <a:ea typeface="+mn-ea"/>
                          <a:cs typeface="+mn-cs"/>
                        </a:rPr>
                        <a:t> Ba </a:t>
                      </a:r>
                      <a:r>
                        <a:rPr lang="en-US" sz="2800" kern="1200" dirty="0" err="1">
                          <a:solidFill>
                            <a:schemeClr val="dk1"/>
                          </a:solidFill>
                          <a:effectLst/>
                          <a:latin typeface="+mn-lt"/>
                          <a:ea typeface="+mn-ea"/>
                          <a:cs typeface="+mn-cs"/>
                        </a:rPr>
                        <a:t>Hòn</a:t>
                      </a:r>
                      <a:endParaRPr lang="en-US" sz="2800" kern="1200" dirty="0">
                        <a:solidFill>
                          <a:schemeClr val="dk1"/>
                        </a:solidFill>
                        <a:effectLst/>
                        <a:latin typeface="+mn-lt"/>
                        <a:ea typeface="+mn-ea"/>
                        <a:cs typeface="+mn-cs"/>
                      </a:endParaRPr>
                    </a:p>
                    <a:p>
                      <a:pPr algn="just"/>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Phần</a:t>
                      </a:r>
                      <a:r>
                        <a:rPr lang="en-US" sz="2800" kern="1200" dirty="0">
                          <a:solidFill>
                            <a:schemeClr val="dk1"/>
                          </a:solidFill>
                          <a:effectLst/>
                          <a:latin typeface="+mn-lt"/>
                          <a:ea typeface="+mn-ea"/>
                          <a:cs typeface="+mn-cs"/>
                        </a:rPr>
                        <a:t> 3: </a:t>
                      </a:r>
                      <a:r>
                        <a:rPr lang="en-US" sz="2800" kern="1200" dirty="0" err="1">
                          <a:solidFill>
                            <a:schemeClr val="dk1"/>
                          </a:solidFill>
                          <a:effectLst/>
                          <a:latin typeface="+mn-lt"/>
                          <a:ea typeface="+mn-ea"/>
                          <a:cs typeface="+mn-cs"/>
                        </a:rPr>
                        <a:t>Đoạn</a:t>
                      </a:r>
                      <a:r>
                        <a:rPr lang="en-US" sz="2800" kern="1200" dirty="0">
                          <a:solidFill>
                            <a:schemeClr val="dk1"/>
                          </a:solidFill>
                          <a:effectLst/>
                          <a:latin typeface="+mn-lt"/>
                          <a:ea typeface="+mn-ea"/>
                          <a:cs typeface="+mn-cs"/>
                        </a:rPr>
                        <a:t> 3: </a:t>
                      </a:r>
                      <a:r>
                        <a:rPr lang="en-US" sz="2800" kern="1200" dirty="0" err="1">
                          <a:solidFill>
                            <a:schemeClr val="dk1"/>
                          </a:solidFill>
                          <a:effectLst/>
                          <a:latin typeface="+mn-lt"/>
                          <a:ea typeface="+mn-ea"/>
                          <a:cs typeface="+mn-cs"/>
                        </a:rPr>
                        <a:t>Câu</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chuyện</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về</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nhà</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thờ</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họ</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Nguyễn</a:t>
                      </a:r>
                      <a:r>
                        <a:rPr lang="en-US" sz="2800" kern="1200" dirty="0">
                          <a:solidFill>
                            <a:schemeClr val="dk1"/>
                          </a:solidFill>
                          <a:effectLst/>
                          <a:latin typeface="+mn-lt"/>
                          <a:ea typeface="+mn-ea"/>
                          <a:cs typeface="+mn-cs"/>
                        </a:rPr>
                        <a:t> Tiên </a:t>
                      </a:r>
                      <a:r>
                        <a:rPr lang="en-US" sz="2800" kern="1200" dirty="0" err="1">
                          <a:solidFill>
                            <a:schemeClr val="dk1"/>
                          </a:solidFill>
                          <a:effectLst/>
                          <a:latin typeface="+mn-lt"/>
                          <a:ea typeface="+mn-ea"/>
                          <a:cs typeface="+mn-cs"/>
                        </a:rPr>
                        <a:t>Điền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260571"/>
                  </a:ext>
                </a:extLst>
              </a:tr>
            </a:tbl>
          </a:graphicData>
        </a:graphic>
      </p:graphicFrame>
      <p:sp>
        <p:nvSpPr>
          <p:cNvPr id="5" name="Rectangle: Rounded Corners 4">
            <a:extLst>
              <a:ext uri="{FF2B5EF4-FFF2-40B4-BE49-F238E27FC236}">
                <a16:creationId xmlns:a16="http://schemas.microsoft.com/office/drawing/2014/main" id="{AAD1DC99-1B86-1C7A-2FAD-230221577F0E}"/>
              </a:ext>
            </a:extLst>
          </p:cNvPr>
          <p:cNvSpPr/>
          <p:nvPr/>
        </p:nvSpPr>
        <p:spPr>
          <a:xfrm>
            <a:off x="283769" y="925902"/>
            <a:ext cx="2365368"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2. </a:t>
            </a:r>
            <a:r>
              <a:rPr lang="en-US" sz="2800" dirty="0" err="1"/>
              <a:t>Tác</a:t>
            </a:r>
            <a:r>
              <a:rPr lang="en-US" sz="2800" dirty="0"/>
              <a:t> </a:t>
            </a:r>
            <a:r>
              <a:rPr lang="en-US" sz="2800" dirty="0" err="1"/>
              <a:t>phẩm</a:t>
            </a:r>
            <a:endParaRPr lang="en-US" sz="2800" dirty="0"/>
          </a:p>
        </p:txBody>
      </p:sp>
      <p:sp>
        <p:nvSpPr>
          <p:cNvPr id="6" name="Rectangle: Rounded Corners 5">
            <a:extLst>
              <a:ext uri="{FF2B5EF4-FFF2-40B4-BE49-F238E27FC236}">
                <a16:creationId xmlns:a16="http://schemas.microsoft.com/office/drawing/2014/main" id="{1BF7B6F5-0C79-B2C3-EA6B-5FF94A94BE2B}"/>
              </a:ext>
            </a:extLst>
          </p:cNvPr>
          <p:cNvSpPr/>
          <p:nvPr/>
        </p:nvSpPr>
        <p:spPr>
          <a:xfrm>
            <a:off x="283769" y="232221"/>
            <a:ext cx="4240923" cy="66215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t>I. TÌM HIỂU CHUNG</a:t>
            </a:r>
          </a:p>
        </p:txBody>
      </p:sp>
    </p:spTree>
    <p:extLst>
      <p:ext uri="{BB962C8B-B14F-4D97-AF65-F5344CB8AC3E}">
        <p14:creationId xmlns:p14="http://schemas.microsoft.com/office/powerpoint/2010/main" val="866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2361</Words>
  <Application>Microsoft Office PowerPoint</Application>
  <PresentationFormat>Widescreen</PresentationFormat>
  <Paragraphs>172</Paragraphs>
  <Slides>23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Bahnschrift SemiBold</vt:lpstr>
      <vt:lpstr>Calibri</vt:lpstr>
      <vt:lpstr>Times New Roman</vt:lpstr>
      <vt:lpstr>UTM Ong Do 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phuong dinh</dc:creator>
  <cp:lastModifiedBy>phuong dinh</cp:lastModifiedBy>
  <cp:revision>8</cp:revision>
  <dcterms:created xsi:type="dcterms:W3CDTF">2024-09-24T03:03:10Z</dcterms:created>
  <dcterms:modified xsi:type="dcterms:W3CDTF">2024-09-25T01:21:13Z</dcterms:modified>
</cp:coreProperties>
</file>